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1" r:id="rId7"/>
    <p:sldId id="278" r:id="rId8"/>
    <p:sldId id="277" r:id="rId9"/>
    <p:sldId id="276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B45"/>
    <a:srgbClr val="1498FD"/>
    <a:srgbClr val="E9A432"/>
    <a:srgbClr val="8881F1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1"/>
    <p:restoredTop sz="86850"/>
  </p:normalViewPr>
  <p:slideViewPr>
    <p:cSldViewPr snapToGrid="0" snapToObjects="1">
      <p:cViewPr varScale="1">
        <p:scale>
          <a:sx n="93" d="100"/>
          <a:sy n="93" d="100"/>
        </p:scale>
        <p:origin x="137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BCABD-0B53-42EC-98C4-82A3AFBAF6C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DD6123-8F14-4BE6-BE2A-D587C96E813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Understand</a:t>
          </a:r>
          <a:endParaRPr lang="en-US" sz="1400" dirty="0"/>
        </a:p>
      </dgm:t>
    </dgm:pt>
    <dgm:pt modelId="{7A66AFF9-6F6A-4C92-AF58-AAFCC5ED913E}" type="parTrans" cxnId="{B0A36C3F-5967-4519-A88C-6DE142431BC1}">
      <dgm:prSet/>
      <dgm:spPr/>
      <dgm:t>
        <a:bodyPr/>
        <a:lstStyle/>
        <a:p>
          <a:endParaRPr lang="en-US"/>
        </a:p>
      </dgm:t>
    </dgm:pt>
    <dgm:pt modelId="{A897510E-BE27-4C69-8FA9-2EF1334C10B2}" type="sibTrans" cxnId="{B0A36C3F-5967-4519-A88C-6DE142431BC1}">
      <dgm:prSet/>
      <dgm:spPr/>
      <dgm:t>
        <a:bodyPr/>
        <a:lstStyle/>
        <a:p>
          <a:endParaRPr lang="en-US"/>
        </a:p>
      </dgm:t>
    </dgm:pt>
    <dgm:pt modelId="{CE275CD7-83FA-492C-855F-1499E4DB28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Understand the data and create a data set</a:t>
          </a:r>
        </a:p>
      </dgm:t>
    </dgm:pt>
    <dgm:pt modelId="{32F3BD47-8172-4AC0-8C61-2445AB07680B}" type="parTrans" cxnId="{5BEF8397-A87A-461F-8E98-48689608144B}">
      <dgm:prSet/>
      <dgm:spPr/>
      <dgm:t>
        <a:bodyPr/>
        <a:lstStyle/>
        <a:p>
          <a:endParaRPr lang="en-US"/>
        </a:p>
      </dgm:t>
    </dgm:pt>
    <dgm:pt modelId="{CF4014A9-C91A-4BA1-ADEA-7454ABC7021D}" type="sibTrans" cxnId="{5BEF8397-A87A-461F-8E98-48689608144B}">
      <dgm:prSet/>
      <dgm:spPr/>
      <dgm:t>
        <a:bodyPr/>
        <a:lstStyle/>
        <a:p>
          <a:endParaRPr lang="en-US"/>
        </a:p>
      </dgm:t>
    </dgm:pt>
    <dgm:pt modelId="{5258B369-0633-4E8E-A8D3-A8DD6914718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Decide</a:t>
          </a:r>
          <a:endParaRPr lang="en-US" sz="1400" dirty="0"/>
        </a:p>
      </dgm:t>
    </dgm:pt>
    <dgm:pt modelId="{18267FB0-93F4-41AC-B0A5-27E4381379BF}" type="parTrans" cxnId="{F92704A1-14FA-4962-AFBA-C1A6C483E5D2}">
      <dgm:prSet/>
      <dgm:spPr/>
      <dgm:t>
        <a:bodyPr/>
        <a:lstStyle/>
        <a:p>
          <a:endParaRPr lang="en-US"/>
        </a:p>
      </dgm:t>
    </dgm:pt>
    <dgm:pt modelId="{F4000F15-6D2E-40DC-BBF2-9EFEAF09346F}" type="sibTrans" cxnId="{F92704A1-14FA-4962-AFBA-C1A6C483E5D2}">
      <dgm:prSet/>
      <dgm:spPr/>
      <dgm:t>
        <a:bodyPr/>
        <a:lstStyle/>
        <a:p>
          <a:endParaRPr lang="en-US"/>
        </a:p>
      </dgm:t>
    </dgm:pt>
    <dgm:pt modelId="{58ED2405-BD8F-4FF4-B522-0AC06F1507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Decide the Form and Function</a:t>
          </a:r>
          <a:endParaRPr lang="en-US" dirty="0"/>
        </a:p>
      </dgm:t>
    </dgm:pt>
    <dgm:pt modelId="{75ED3524-B3F6-4BF5-A127-D6E655062F70}" type="parTrans" cxnId="{5042F39C-44F5-4A33-ADEA-58A3F049DF89}">
      <dgm:prSet/>
      <dgm:spPr/>
      <dgm:t>
        <a:bodyPr/>
        <a:lstStyle/>
        <a:p>
          <a:endParaRPr lang="en-US"/>
        </a:p>
      </dgm:t>
    </dgm:pt>
    <dgm:pt modelId="{6CD8C0D9-9FF6-4251-8BE1-CD36B86E6EE9}" type="sibTrans" cxnId="{5042F39C-44F5-4A33-ADEA-58A3F049DF89}">
      <dgm:prSet/>
      <dgm:spPr/>
      <dgm:t>
        <a:bodyPr/>
        <a:lstStyle/>
        <a:p>
          <a:endParaRPr lang="en-US"/>
        </a:p>
      </dgm:t>
    </dgm:pt>
    <dgm:pt modelId="{4C7AD5E6-7594-47DC-A708-A05535229C87}">
      <dgm:prSet/>
      <dgm:spPr/>
      <dgm:t>
        <a:bodyPr/>
        <a:lstStyle/>
        <a:p>
          <a:r>
            <a:rPr lang="en-GB" dirty="0">
              <a:solidFill>
                <a:schemeClr val="accent6"/>
              </a:solidFill>
            </a:rPr>
            <a:t>Exploratory</a:t>
          </a:r>
          <a:r>
            <a:rPr lang="en-GB" dirty="0"/>
            <a:t> or </a:t>
          </a:r>
          <a:r>
            <a:rPr lang="en-GB" dirty="0">
              <a:solidFill>
                <a:schemeClr val="accent5"/>
              </a:solidFill>
            </a:rPr>
            <a:t>Explanatory</a:t>
          </a:r>
          <a:endParaRPr lang="en-US" dirty="0">
            <a:solidFill>
              <a:schemeClr val="accent5"/>
            </a:solidFill>
          </a:endParaRPr>
        </a:p>
      </dgm:t>
    </dgm:pt>
    <dgm:pt modelId="{D4BE9637-6F1B-4A8C-BE65-899566E976CA}" type="parTrans" cxnId="{2206EA54-27D5-48AB-9B06-DAC3168FC76B}">
      <dgm:prSet/>
      <dgm:spPr/>
      <dgm:t>
        <a:bodyPr/>
        <a:lstStyle/>
        <a:p>
          <a:endParaRPr lang="en-US"/>
        </a:p>
      </dgm:t>
    </dgm:pt>
    <dgm:pt modelId="{1550B892-5CEB-4DBF-A51B-DD659514135A}" type="sibTrans" cxnId="{2206EA54-27D5-48AB-9B06-DAC3168FC76B}">
      <dgm:prSet/>
      <dgm:spPr/>
      <dgm:t>
        <a:bodyPr/>
        <a:lstStyle/>
        <a:p>
          <a:endParaRPr lang="en-US"/>
        </a:p>
      </dgm:t>
    </dgm:pt>
    <dgm:pt modelId="{F727CABE-8B80-4145-822E-0E928BABF40D}">
      <dgm:prSet/>
      <dgm:spPr/>
      <dgm:t>
        <a:bodyPr/>
        <a:lstStyle/>
        <a:p>
          <a:r>
            <a:rPr lang="en-GB" dirty="0">
              <a:solidFill>
                <a:srgbClr val="8881F1"/>
              </a:solidFill>
            </a:rPr>
            <a:t>Static</a:t>
          </a:r>
          <a:r>
            <a:rPr lang="en-GB" dirty="0"/>
            <a:t> or </a:t>
          </a:r>
          <a:r>
            <a:rPr lang="en-GB" dirty="0">
              <a:solidFill>
                <a:schemeClr val="accent2"/>
              </a:solidFill>
            </a:rPr>
            <a:t>Interactive</a:t>
          </a:r>
          <a:endParaRPr lang="en-US" dirty="0">
            <a:solidFill>
              <a:schemeClr val="accent2"/>
            </a:solidFill>
          </a:endParaRPr>
        </a:p>
      </dgm:t>
    </dgm:pt>
    <dgm:pt modelId="{92053C75-1B74-49EE-A736-1D115C0272B1}" type="parTrans" cxnId="{9C132ACF-4667-4B82-A85D-39D9FE8E2DBA}">
      <dgm:prSet/>
      <dgm:spPr/>
      <dgm:t>
        <a:bodyPr/>
        <a:lstStyle/>
        <a:p>
          <a:endParaRPr lang="en-US"/>
        </a:p>
      </dgm:t>
    </dgm:pt>
    <dgm:pt modelId="{C4039D14-94E3-441D-88B4-311828A0B1E7}" type="sibTrans" cxnId="{9C132ACF-4667-4B82-A85D-39D9FE8E2DBA}">
      <dgm:prSet/>
      <dgm:spPr/>
      <dgm:t>
        <a:bodyPr/>
        <a:lstStyle/>
        <a:p>
          <a:endParaRPr lang="en-US"/>
        </a:p>
      </dgm:t>
    </dgm:pt>
    <dgm:pt modelId="{5FDB8991-EF43-4798-8E72-28D4A2F3A88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Find suitable visualizations</a:t>
          </a:r>
        </a:p>
      </dgm:t>
    </dgm:pt>
    <dgm:pt modelId="{7AA5E41D-1732-42FD-9BDA-8A74B8C53AAD}" type="parTrans" cxnId="{C4F357F8-4C65-4305-B8B8-16B1406EA6D0}">
      <dgm:prSet/>
      <dgm:spPr/>
      <dgm:t>
        <a:bodyPr/>
        <a:lstStyle/>
        <a:p>
          <a:endParaRPr lang="en-US"/>
        </a:p>
      </dgm:t>
    </dgm:pt>
    <dgm:pt modelId="{AC8AD63F-6B7F-4A1A-A1CD-CF9C3A954E1A}" type="sibTrans" cxnId="{C4F357F8-4C65-4305-B8B8-16B1406EA6D0}">
      <dgm:prSet/>
      <dgm:spPr/>
      <dgm:t>
        <a:bodyPr/>
        <a:lstStyle/>
        <a:p>
          <a:endParaRPr lang="en-US"/>
        </a:p>
      </dgm:t>
    </dgm:pt>
    <dgm:pt modelId="{AD47B1B1-5609-4061-B58D-1ECEE0DE86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Look for inspiration</a:t>
          </a:r>
        </a:p>
      </dgm:t>
    </dgm:pt>
    <dgm:pt modelId="{249BD90B-BDB7-4918-AE84-E22DBA6E5A74}" type="parTrans" cxnId="{74CE4D70-7B0F-4190-9B4B-3B0C1B97DEB9}">
      <dgm:prSet/>
      <dgm:spPr/>
      <dgm:t>
        <a:bodyPr/>
        <a:lstStyle/>
        <a:p>
          <a:endParaRPr lang="en-US"/>
        </a:p>
      </dgm:t>
    </dgm:pt>
    <dgm:pt modelId="{16728AD0-F928-4F46-8C6C-FB2A1C6ACFCA}" type="sibTrans" cxnId="{74CE4D70-7B0F-4190-9B4B-3B0C1B97DEB9}">
      <dgm:prSet/>
      <dgm:spPr/>
      <dgm:t>
        <a:bodyPr/>
        <a:lstStyle/>
        <a:p>
          <a:endParaRPr lang="en-US"/>
        </a:p>
      </dgm:t>
    </dgm:pt>
    <dgm:pt modelId="{BEA7CDC7-4EC7-4823-B890-FDB61C4AEA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Sketch</a:t>
          </a:r>
        </a:p>
      </dgm:t>
    </dgm:pt>
    <dgm:pt modelId="{8648D776-AAD2-4A9C-85A7-7C4583F5F81E}" type="parTrans" cxnId="{C620C118-2846-44EE-A7E8-350F668D45B0}">
      <dgm:prSet/>
      <dgm:spPr/>
      <dgm:t>
        <a:bodyPr/>
        <a:lstStyle/>
        <a:p>
          <a:endParaRPr lang="en-US"/>
        </a:p>
      </dgm:t>
    </dgm:pt>
    <dgm:pt modelId="{39A189F7-A1E9-4EE6-84A6-A62078B8779F}" type="sibTrans" cxnId="{C620C118-2846-44EE-A7E8-350F668D45B0}">
      <dgm:prSet/>
      <dgm:spPr/>
      <dgm:t>
        <a:bodyPr/>
        <a:lstStyle/>
        <a:p>
          <a:endParaRPr lang="en-US"/>
        </a:p>
      </dgm:t>
    </dgm:pt>
    <dgm:pt modelId="{D5BC1D8B-FF2F-444F-AE64-D716ADF1654D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GB" dirty="0"/>
            <a:t>Context</a:t>
          </a:r>
          <a:endParaRPr lang="en-US" dirty="0"/>
        </a:p>
      </dgm:t>
    </dgm:pt>
    <dgm:pt modelId="{0FAA2979-42B6-4117-A70E-EAC407FAB32D}" type="parTrans" cxnId="{CAE03FA8-48E4-4D01-96DD-3064D7C1FA45}">
      <dgm:prSet/>
      <dgm:spPr/>
      <dgm:t>
        <a:bodyPr/>
        <a:lstStyle/>
        <a:p>
          <a:endParaRPr lang="en-US"/>
        </a:p>
      </dgm:t>
    </dgm:pt>
    <dgm:pt modelId="{5959C8DC-F6AB-4E1B-9052-31EE85A97A7D}" type="sibTrans" cxnId="{CAE03FA8-48E4-4D01-96DD-3064D7C1FA45}">
      <dgm:prSet/>
      <dgm:spPr/>
      <dgm:t>
        <a:bodyPr/>
        <a:lstStyle/>
        <a:p>
          <a:endParaRPr lang="en-US"/>
        </a:p>
      </dgm:t>
    </dgm:pt>
    <dgm:pt modelId="{B79829DA-21D9-481F-B9DA-33EB548097D6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dirty="0"/>
            <a:t>Appropriate visuals</a:t>
          </a:r>
          <a:endParaRPr lang="en-US" dirty="0"/>
        </a:p>
      </dgm:t>
    </dgm:pt>
    <dgm:pt modelId="{6D11D633-96A9-4508-85C2-3EFBCFC7148F}" type="parTrans" cxnId="{449CEAF9-7A04-4B5E-A878-9CF2F93C62C5}">
      <dgm:prSet/>
      <dgm:spPr/>
      <dgm:t>
        <a:bodyPr/>
        <a:lstStyle/>
        <a:p>
          <a:endParaRPr lang="en-US"/>
        </a:p>
      </dgm:t>
    </dgm:pt>
    <dgm:pt modelId="{5AAC2C9B-2D4D-460D-8F2D-CDE6BFE3C024}" type="sibTrans" cxnId="{449CEAF9-7A04-4B5E-A878-9CF2F93C62C5}">
      <dgm:prSet/>
      <dgm:spPr/>
      <dgm:t>
        <a:bodyPr/>
        <a:lstStyle/>
        <a:p>
          <a:endParaRPr lang="en-US"/>
        </a:p>
      </dgm:t>
    </dgm:pt>
    <dgm:pt modelId="{98F661E6-2811-42F5-BBFA-6E56E14F5A9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dirty="0"/>
            <a:t>Direct attention</a:t>
          </a:r>
          <a:endParaRPr lang="en-US" dirty="0"/>
        </a:p>
      </dgm:t>
    </dgm:pt>
    <dgm:pt modelId="{C7C42A89-81C2-484B-A608-FDA945C085A1}" type="parTrans" cxnId="{A3F90D88-427E-4D22-8059-9D0293A33F82}">
      <dgm:prSet/>
      <dgm:spPr/>
      <dgm:t>
        <a:bodyPr/>
        <a:lstStyle/>
        <a:p>
          <a:endParaRPr lang="en-US"/>
        </a:p>
      </dgm:t>
    </dgm:pt>
    <dgm:pt modelId="{294F1BE6-71D7-4133-B9BD-56FC2AB1280D}" type="sibTrans" cxnId="{A3F90D88-427E-4D22-8059-9D0293A33F82}">
      <dgm:prSet/>
      <dgm:spPr/>
      <dgm:t>
        <a:bodyPr/>
        <a:lstStyle/>
        <a:p>
          <a:endParaRPr lang="en-US"/>
        </a:p>
      </dgm:t>
    </dgm:pt>
    <dgm:pt modelId="{0A3D1711-E578-4083-A5FE-99881CB12B8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dirty="0"/>
            <a:t>Create a story</a:t>
          </a:r>
          <a:endParaRPr lang="en-US" dirty="0"/>
        </a:p>
      </dgm:t>
    </dgm:pt>
    <dgm:pt modelId="{85BBE696-A9D8-4795-A370-03DF37599B7A}" type="parTrans" cxnId="{248F3F45-9B2E-4DCE-8DC6-7254E657492C}">
      <dgm:prSet/>
      <dgm:spPr/>
      <dgm:t>
        <a:bodyPr/>
        <a:lstStyle/>
        <a:p>
          <a:endParaRPr lang="en-US"/>
        </a:p>
      </dgm:t>
    </dgm:pt>
    <dgm:pt modelId="{60BAC648-0E8A-4ADF-A0F2-F4A5CA6D3289}" type="sibTrans" cxnId="{248F3F45-9B2E-4DCE-8DC6-7254E657492C}">
      <dgm:prSet/>
      <dgm:spPr/>
      <dgm:t>
        <a:bodyPr/>
        <a:lstStyle/>
        <a:p>
          <a:endParaRPr lang="en-US"/>
        </a:p>
      </dgm:t>
    </dgm:pt>
    <dgm:pt modelId="{8C8C7127-39DC-4D80-BD4D-C2B6804CB041}" type="pres">
      <dgm:prSet presAssocID="{BF6BCABD-0B53-42EC-98C4-82A3AFBAF6CD}" presName="root" presStyleCnt="0">
        <dgm:presLayoutVars>
          <dgm:dir/>
          <dgm:resizeHandles val="exact"/>
        </dgm:presLayoutVars>
      </dgm:prSet>
      <dgm:spPr/>
    </dgm:pt>
    <dgm:pt modelId="{2F86DB2E-5F79-4816-98DA-21F174B77612}" type="pres">
      <dgm:prSet presAssocID="{1DDD6123-8F14-4BE6-BE2A-D587C96E8135}" presName="compNode" presStyleCnt="0"/>
      <dgm:spPr/>
    </dgm:pt>
    <dgm:pt modelId="{F6E00728-4EA8-49B8-9B95-21036E558335}" type="pres">
      <dgm:prSet presAssocID="{1DDD6123-8F14-4BE6-BE2A-D587C96E8135}" presName="iconRect" presStyleLbl="node1" presStyleIdx="0" presStyleCnt="4" custLinFactNeighborX="-4441" custLinFactNeighborY="-177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BC54CDD-0BA0-45D8-AEFD-59C4CC07CE5F}" type="pres">
      <dgm:prSet presAssocID="{1DDD6123-8F14-4BE6-BE2A-D587C96E8135}" presName="iconSpace" presStyleCnt="0"/>
      <dgm:spPr/>
    </dgm:pt>
    <dgm:pt modelId="{C9711C5D-6021-4789-8FC8-7961E2AC0404}" type="pres">
      <dgm:prSet presAssocID="{1DDD6123-8F14-4BE6-BE2A-D587C96E8135}" presName="parTx" presStyleLbl="revTx" presStyleIdx="0" presStyleCnt="8" custLinFactNeighborX="633" custLinFactNeighborY="-25345">
        <dgm:presLayoutVars>
          <dgm:chMax val="0"/>
          <dgm:chPref val="0"/>
        </dgm:presLayoutVars>
      </dgm:prSet>
      <dgm:spPr/>
    </dgm:pt>
    <dgm:pt modelId="{9CE236AF-E511-456C-966F-5FFFDF20E860}" type="pres">
      <dgm:prSet presAssocID="{1DDD6123-8F14-4BE6-BE2A-D587C96E8135}" presName="txSpace" presStyleCnt="0"/>
      <dgm:spPr/>
    </dgm:pt>
    <dgm:pt modelId="{B8FB5898-8A07-4D2D-AA1F-6036FDE52B66}" type="pres">
      <dgm:prSet presAssocID="{1DDD6123-8F14-4BE6-BE2A-D587C96E8135}" presName="desTx" presStyleLbl="revTx" presStyleIdx="1" presStyleCnt="8" custLinFactNeighborX="1266" custLinFactNeighborY="-5720">
        <dgm:presLayoutVars/>
      </dgm:prSet>
      <dgm:spPr/>
    </dgm:pt>
    <dgm:pt modelId="{AF20D868-255A-41B1-8DC2-04F7C40B8F6E}" type="pres">
      <dgm:prSet presAssocID="{A897510E-BE27-4C69-8FA9-2EF1334C10B2}" presName="sibTrans" presStyleCnt="0"/>
      <dgm:spPr/>
    </dgm:pt>
    <dgm:pt modelId="{C65E30D1-3169-443B-B40F-69F55FEA5BAC}" type="pres">
      <dgm:prSet presAssocID="{5258B369-0633-4E8E-A8D3-A8DD6914718F}" presName="compNode" presStyleCnt="0"/>
      <dgm:spPr/>
    </dgm:pt>
    <dgm:pt modelId="{3A0D76B7-F1B3-4904-B941-8DA587FC7E74}" type="pres">
      <dgm:prSet presAssocID="{5258B369-0633-4E8E-A8D3-A8DD691471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3833C93-6E96-4FF7-A594-7E450D5EBA00}" type="pres">
      <dgm:prSet presAssocID="{5258B369-0633-4E8E-A8D3-A8DD6914718F}" presName="iconSpace" presStyleCnt="0"/>
      <dgm:spPr/>
    </dgm:pt>
    <dgm:pt modelId="{19617484-0760-4C0B-BA93-E7188DFB1ACC}" type="pres">
      <dgm:prSet presAssocID="{5258B369-0633-4E8E-A8D3-A8DD6914718F}" presName="parTx" presStyleLbl="revTx" presStyleIdx="2" presStyleCnt="8">
        <dgm:presLayoutVars>
          <dgm:chMax val="0"/>
          <dgm:chPref val="0"/>
        </dgm:presLayoutVars>
      </dgm:prSet>
      <dgm:spPr/>
    </dgm:pt>
    <dgm:pt modelId="{F9E1DF07-C1A7-4281-8EC2-ADCCA745E065}" type="pres">
      <dgm:prSet presAssocID="{5258B369-0633-4E8E-A8D3-A8DD6914718F}" presName="txSpace" presStyleCnt="0"/>
      <dgm:spPr/>
    </dgm:pt>
    <dgm:pt modelId="{6037424A-38A7-439C-ACE7-2CC1CD99D481}" type="pres">
      <dgm:prSet presAssocID="{5258B369-0633-4E8E-A8D3-A8DD6914718F}" presName="desTx" presStyleLbl="revTx" presStyleIdx="3" presStyleCnt="8">
        <dgm:presLayoutVars/>
      </dgm:prSet>
      <dgm:spPr/>
    </dgm:pt>
    <dgm:pt modelId="{0511ECA7-5968-4924-9E80-380AE3A85800}" type="pres">
      <dgm:prSet presAssocID="{F4000F15-6D2E-40DC-BBF2-9EFEAF09346F}" presName="sibTrans" presStyleCnt="0"/>
      <dgm:spPr/>
    </dgm:pt>
    <dgm:pt modelId="{455770B2-064A-4574-A9AE-E3BA64EE3A2F}" type="pres">
      <dgm:prSet presAssocID="{5FDB8991-EF43-4798-8E72-28D4A2F3A88F}" presName="compNode" presStyleCnt="0"/>
      <dgm:spPr/>
    </dgm:pt>
    <dgm:pt modelId="{F214A902-B637-4956-A322-D9803B673406}" type="pres">
      <dgm:prSet presAssocID="{5FDB8991-EF43-4798-8E72-28D4A2F3A8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250C720-72CF-4F85-9524-FD52D722BF85}" type="pres">
      <dgm:prSet presAssocID="{5FDB8991-EF43-4798-8E72-28D4A2F3A88F}" presName="iconSpace" presStyleCnt="0"/>
      <dgm:spPr/>
    </dgm:pt>
    <dgm:pt modelId="{0A460DBB-C013-4595-BE8A-F9ACD98059FD}" type="pres">
      <dgm:prSet presAssocID="{5FDB8991-EF43-4798-8E72-28D4A2F3A88F}" presName="parTx" presStyleLbl="revTx" presStyleIdx="4" presStyleCnt="8">
        <dgm:presLayoutVars>
          <dgm:chMax val="0"/>
          <dgm:chPref val="0"/>
        </dgm:presLayoutVars>
      </dgm:prSet>
      <dgm:spPr/>
    </dgm:pt>
    <dgm:pt modelId="{D748873F-5E1C-4508-ADF7-CC21CE72B4C3}" type="pres">
      <dgm:prSet presAssocID="{5FDB8991-EF43-4798-8E72-28D4A2F3A88F}" presName="txSpace" presStyleCnt="0"/>
      <dgm:spPr/>
    </dgm:pt>
    <dgm:pt modelId="{9C3A6805-1BD8-477B-BDDE-61F33E8854EE}" type="pres">
      <dgm:prSet presAssocID="{5FDB8991-EF43-4798-8E72-28D4A2F3A88F}" presName="desTx" presStyleLbl="revTx" presStyleIdx="5" presStyleCnt="8">
        <dgm:presLayoutVars/>
      </dgm:prSet>
      <dgm:spPr/>
    </dgm:pt>
    <dgm:pt modelId="{D89D0584-4F82-4504-9D01-53BA2F123961}" type="pres">
      <dgm:prSet presAssocID="{AC8AD63F-6B7F-4A1A-A1CD-CF9C3A954E1A}" presName="sibTrans" presStyleCnt="0"/>
      <dgm:spPr/>
    </dgm:pt>
    <dgm:pt modelId="{9DB61193-8968-4BB0-BA95-339A627A9EDB}" type="pres">
      <dgm:prSet presAssocID="{BEA7CDC7-4EC7-4823-B890-FDB61C4AEA77}" presName="compNode" presStyleCnt="0"/>
      <dgm:spPr/>
    </dgm:pt>
    <dgm:pt modelId="{CB1C56A1-E1FF-4563-A034-1EB856F78D54}" type="pres">
      <dgm:prSet presAssocID="{BEA7CDC7-4EC7-4823-B890-FDB61C4AEA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57E1658-CE4D-4E81-A9EF-C61B421BA853}" type="pres">
      <dgm:prSet presAssocID="{BEA7CDC7-4EC7-4823-B890-FDB61C4AEA77}" presName="iconSpace" presStyleCnt="0"/>
      <dgm:spPr/>
    </dgm:pt>
    <dgm:pt modelId="{F674E77D-DAD9-4046-BC73-F08649806A8E}" type="pres">
      <dgm:prSet presAssocID="{BEA7CDC7-4EC7-4823-B890-FDB61C4AEA77}" presName="parTx" presStyleLbl="revTx" presStyleIdx="6" presStyleCnt="8">
        <dgm:presLayoutVars>
          <dgm:chMax val="0"/>
          <dgm:chPref val="0"/>
        </dgm:presLayoutVars>
      </dgm:prSet>
      <dgm:spPr/>
    </dgm:pt>
    <dgm:pt modelId="{FF728789-07F5-4FFC-A244-BFEBDC05502E}" type="pres">
      <dgm:prSet presAssocID="{BEA7CDC7-4EC7-4823-B890-FDB61C4AEA77}" presName="txSpace" presStyleCnt="0"/>
      <dgm:spPr/>
    </dgm:pt>
    <dgm:pt modelId="{C9A7B8EC-03A9-4A88-8F6F-374BA981D4FD}" type="pres">
      <dgm:prSet presAssocID="{BEA7CDC7-4EC7-4823-B890-FDB61C4AEA77}" presName="desTx" presStyleLbl="revTx" presStyleIdx="7" presStyleCnt="8">
        <dgm:presLayoutVars/>
      </dgm:prSet>
      <dgm:spPr/>
    </dgm:pt>
  </dgm:ptLst>
  <dgm:cxnLst>
    <dgm:cxn modelId="{C620C118-2846-44EE-A7E8-350F668D45B0}" srcId="{BF6BCABD-0B53-42EC-98C4-82A3AFBAF6CD}" destId="{BEA7CDC7-4EC7-4823-B890-FDB61C4AEA77}" srcOrd="3" destOrd="0" parTransId="{8648D776-AAD2-4A9C-85A7-7C4583F5F81E}" sibTransId="{39A189F7-A1E9-4EE6-84A6-A62078B8779F}"/>
    <dgm:cxn modelId="{FD31F81B-17E1-EF45-BC0E-BAF9C5BFC23C}" type="presOf" srcId="{CE275CD7-83FA-492C-855F-1499E4DB28FD}" destId="{B8FB5898-8A07-4D2D-AA1F-6036FDE52B66}" srcOrd="0" destOrd="0" presId="urn:microsoft.com/office/officeart/2018/2/layout/IconLabelDescriptionList"/>
    <dgm:cxn modelId="{5616362E-D0AB-3343-8E1D-7581C5BB1A70}" type="presOf" srcId="{58ED2405-BD8F-4FF4-B522-0AC06F1507BA}" destId="{6037424A-38A7-439C-ACE7-2CC1CD99D481}" srcOrd="0" destOrd="0" presId="urn:microsoft.com/office/officeart/2018/2/layout/IconLabelDescriptionList"/>
    <dgm:cxn modelId="{B0A36C3F-5967-4519-A88C-6DE142431BC1}" srcId="{BF6BCABD-0B53-42EC-98C4-82A3AFBAF6CD}" destId="{1DDD6123-8F14-4BE6-BE2A-D587C96E8135}" srcOrd="0" destOrd="0" parTransId="{7A66AFF9-6F6A-4C92-AF58-AAFCC5ED913E}" sibTransId="{A897510E-BE27-4C69-8FA9-2EF1334C10B2}"/>
    <dgm:cxn modelId="{248F3F45-9B2E-4DCE-8DC6-7254E657492C}" srcId="{D5BC1D8B-FF2F-444F-AE64-D716ADF1654D}" destId="{0A3D1711-E578-4083-A5FE-99881CB12B81}" srcOrd="2" destOrd="0" parTransId="{85BBE696-A9D8-4795-A370-03DF37599B7A}" sibTransId="{60BAC648-0E8A-4ADF-A0F2-F4A5CA6D3289}"/>
    <dgm:cxn modelId="{2206EA54-27D5-48AB-9B06-DAC3168FC76B}" srcId="{58ED2405-BD8F-4FF4-B522-0AC06F1507BA}" destId="{4C7AD5E6-7594-47DC-A708-A05535229C87}" srcOrd="0" destOrd="0" parTransId="{D4BE9637-6F1B-4A8C-BE65-899566E976CA}" sibTransId="{1550B892-5CEB-4DBF-A51B-DD659514135A}"/>
    <dgm:cxn modelId="{104E0668-752D-4E4B-BEEC-92264FD7C22D}" type="presOf" srcId="{BF6BCABD-0B53-42EC-98C4-82A3AFBAF6CD}" destId="{8C8C7127-39DC-4D80-BD4D-C2B6804CB041}" srcOrd="0" destOrd="0" presId="urn:microsoft.com/office/officeart/2018/2/layout/IconLabelDescriptionList"/>
    <dgm:cxn modelId="{74CE4D70-7B0F-4190-9B4B-3B0C1B97DEB9}" srcId="{5FDB8991-EF43-4798-8E72-28D4A2F3A88F}" destId="{AD47B1B1-5609-4061-B58D-1ECEE0DE8618}" srcOrd="0" destOrd="0" parTransId="{249BD90B-BDB7-4918-AE84-E22DBA6E5A74}" sibTransId="{16728AD0-F928-4F46-8C6C-FB2A1C6ACFCA}"/>
    <dgm:cxn modelId="{EC8BE570-4676-984D-9AE5-3BD40FCF9FB4}" type="presOf" srcId="{BEA7CDC7-4EC7-4823-B890-FDB61C4AEA77}" destId="{F674E77D-DAD9-4046-BC73-F08649806A8E}" srcOrd="0" destOrd="0" presId="urn:microsoft.com/office/officeart/2018/2/layout/IconLabelDescriptionList"/>
    <dgm:cxn modelId="{7BB4FB74-917A-0A4D-B642-0183A97381F8}" type="presOf" srcId="{5258B369-0633-4E8E-A8D3-A8DD6914718F}" destId="{19617484-0760-4C0B-BA93-E7188DFB1ACC}" srcOrd="0" destOrd="0" presId="urn:microsoft.com/office/officeart/2018/2/layout/IconLabelDescriptionList"/>
    <dgm:cxn modelId="{C1F70E7B-4EDB-674B-850C-736ED89488B5}" type="presOf" srcId="{B79829DA-21D9-481F-B9DA-33EB548097D6}" destId="{C9A7B8EC-03A9-4A88-8F6F-374BA981D4FD}" srcOrd="0" destOrd="1" presId="urn:microsoft.com/office/officeart/2018/2/layout/IconLabelDescriptionList"/>
    <dgm:cxn modelId="{A3F90D88-427E-4D22-8059-9D0293A33F82}" srcId="{D5BC1D8B-FF2F-444F-AE64-D716ADF1654D}" destId="{98F661E6-2811-42F5-BBFA-6E56E14F5A98}" srcOrd="1" destOrd="0" parTransId="{C7C42A89-81C2-484B-A608-FDA945C085A1}" sibTransId="{294F1BE6-71D7-4133-B9BD-56FC2AB1280D}"/>
    <dgm:cxn modelId="{B2C2A68C-0AF2-1C46-8234-F413038EE6D6}" type="presOf" srcId="{0A3D1711-E578-4083-A5FE-99881CB12B81}" destId="{C9A7B8EC-03A9-4A88-8F6F-374BA981D4FD}" srcOrd="0" destOrd="3" presId="urn:microsoft.com/office/officeart/2018/2/layout/IconLabelDescriptionList"/>
    <dgm:cxn modelId="{5BEF8397-A87A-461F-8E98-48689608144B}" srcId="{1DDD6123-8F14-4BE6-BE2A-D587C96E8135}" destId="{CE275CD7-83FA-492C-855F-1499E4DB28FD}" srcOrd="0" destOrd="0" parTransId="{32F3BD47-8172-4AC0-8C61-2445AB07680B}" sibTransId="{CF4014A9-C91A-4BA1-ADEA-7454ABC7021D}"/>
    <dgm:cxn modelId="{5042F39C-44F5-4A33-ADEA-58A3F049DF89}" srcId="{5258B369-0633-4E8E-A8D3-A8DD6914718F}" destId="{58ED2405-BD8F-4FF4-B522-0AC06F1507BA}" srcOrd="0" destOrd="0" parTransId="{75ED3524-B3F6-4BF5-A127-D6E655062F70}" sibTransId="{6CD8C0D9-9FF6-4251-8BE1-CD36B86E6EE9}"/>
    <dgm:cxn modelId="{F92704A1-14FA-4962-AFBA-C1A6C483E5D2}" srcId="{BF6BCABD-0B53-42EC-98C4-82A3AFBAF6CD}" destId="{5258B369-0633-4E8E-A8D3-A8DD6914718F}" srcOrd="1" destOrd="0" parTransId="{18267FB0-93F4-41AC-B0A5-27E4381379BF}" sibTransId="{F4000F15-6D2E-40DC-BBF2-9EFEAF09346F}"/>
    <dgm:cxn modelId="{CAE03FA8-48E4-4D01-96DD-3064D7C1FA45}" srcId="{BEA7CDC7-4EC7-4823-B890-FDB61C4AEA77}" destId="{D5BC1D8B-FF2F-444F-AE64-D716ADF1654D}" srcOrd="0" destOrd="0" parTransId="{0FAA2979-42B6-4117-A70E-EAC407FAB32D}" sibTransId="{5959C8DC-F6AB-4E1B-9052-31EE85A97A7D}"/>
    <dgm:cxn modelId="{0070FBB3-B7CC-924F-BEDE-E73F5FDB582E}" type="presOf" srcId="{5FDB8991-EF43-4798-8E72-28D4A2F3A88F}" destId="{0A460DBB-C013-4595-BE8A-F9ACD98059FD}" srcOrd="0" destOrd="0" presId="urn:microsoft.com/office/officeart/2018/2/layout/IconLabelDescriptionList"/>
    <dgm:cxn modelId="{4BDA9AB4-D32E-9743-B01D-22B04C5CC074}" type="presOf" srcId="{1DDD6123-8F14-4BE6-BE2A-D587C96E8135}" destId="{C9711C5D-6021-4789-8FC8-7961E2AC0404}" srcOrd="0" destOrd="0" presId="urn:microsoft.com/office/officeart/2018/2/layout/IconLabelDescriptionList"/>
    <dgm:cxn modelId="{8AB922BC-08A8-FF4C-A95B-FB41EABEBE0C}" type="presOf" srcId="{D5BC1D8B-FF2F-444F-AE64-D716ADF1654D}" destId="{C9A7B8EC-03A9-4A88-8F6F-374BA981D4FD}" srcOrd="0" destOrd="0" presId="urn:microsoft.com/office/officeart/2018/2/layout/IconLabelDescriptionList"/>
    <dgm:cxn modelId="{6D2327CB-BBD4-C248-BB2E-9C4FFFB11196}" type="presOf" srcId="{98F661E6-2811-42F5-BBFA-6E56E14F5A98}" destId="{C9A7B8EC-03A9-4A88-8F6F-374BA981D4FD}" srcOrd="0" destOrd="2" presId="urn:microsoft.com/office/officeart/2018/2/layout/IconLabelDescriptionList"/>
    <dgm:cxn modelId="{D31439CB-4AA9-9244-B563-8950F3A77246}" type="presOf" srcId="{F727CABE-8B80-4145-822E-0E928BABF40D}" destId="{6037424A-38A7-439C-ACE7-2CC1CD99D481}" srcOrd="0" destOrd="2" presId="urn:microsoft.com/office/officeart/2018/2/layout/IconLabelDescriptionList"/>
    <dgm:cxn modelId="{9C132ACF-4667-4B82-A85D-39D9FE8E2DBA}" srcId="{58ED2405-BD8F-4FF4-B522-0AC06F1507BA}" destId="{F727CABE-8B80-4145-822E-0E928BABF40D}" srcOrd="1" destOrd="0" parTransId="{92053C75-1B74-49EE-A736-1D115C0272B1}" sibTransId="{C4039D14-94E3-441D-88B4-311828A0B1E7}"/>
    <dgm:cxn modelId="{FF07DBE9-F228-FE4D-B493-324745A75709}" type="presOf" srcId="{AD47B1B1-5609-4061-B58D-1ECEE0DE8618}" destId="{9C3A6805-1BD8-477B-BDDE-61F33E8854EE}" srcOrd="0" destOrd="0" presId="urn:microsoft.com/office/officeart/2018/2/layout/IconLabelDescriptionList"/>
    <dgm:cxn modelId="{830050F5-B6E7-F842-9878-F86616F4B5D5}" type="presOf" srcId="{4C7AD5E6-7594-47DC-A708-A05535229C87}" destId="{6037424A-38A7-439C-ACE7-2CC1CD99D481}" srcOrd="0" destOrd="1" presId="urn:microsoft.com/office/officeart/2018/2/layout/IconLabelDescriptionList"/>
    <dgm:cxn modelId="{C4F357F8-4C65-4305-B8B8-16B1406EA6D0}" srcId="{BF6BCABD-0B53-42EC-98C4-82A3AFBAF6CD}" destId="{5FDB8991-EF43-4798-8E72-28D4A2F3A88F}" srcOrd="2" destOrd="0" parTransId="{7AA5E41D-1732-42FD-9BDA-8A74B8C53AAD}" sibTransId="{AC8AD63F-6B7F-4A1A-A1CD-CF9C3A954E1A}"/>
    <dgm:cxn modelId="{449CEAF9-7A04-4B5E-A878-9CF2F93C62C5}" srcId="{D5BC1D8B-FF2F-444F-AE64-D716ADF1654D}" destId="{B79829DA-21D9-481F-B9DA-33EB548097D6}" srcOrd="0" destOrd="0" parTransId="{6D11D633-96A9-4508-85C2-3EFBCFC7148F}" sibTransId="{5AAC2C9B-2D4D-460D-8F2D-CDE6BFE3C024}"/>
    <dgm:cxn modelId="{715544D0-A81F-5743-B42C-323DC44330C4}" type="presParOf" srcId="{8C8C7127-39DC-4D80-BD4D-C2B6804CB041}" destId="{2F86DB2E-5F79-4816-98DA-21F174B77612}" srcOrd="0" destOrd="0" presId="urn:microsoft.com/office/officeart/2018/2/layout/IconLabelDescriptionList"/>
    <dgm:cxn modelId="{BC5458F6-10E2-FC45-A5C0-C35415CD0F6E}" type="presParOf" srcId="{2F86DB2E-5F79-4816-98DA-21F174B77612}" destId="{F6E00728-4EA8-49B8-9B95-21036E558335}" srcOrd="0" destOrd="0" presId="urn:microsoft.com/office/officeart/2018/2/layout/IconLabelDescriptionList"/>
    <dgm:cxn modelId="{6E678097-DA2A-1A47-9CC9-1B7CE1CF4B64}" type="presParOf" srcId="{2F86DB2E-5F79-4816-98DA-21F174B77612}" destId="{8BC54CDD-0BA0-45D8-AEFD-59C4CC07CE5F}" srcOrd="1" destOrd="0" presId="urn:microsoft.com/office/officeart/2018/2/layout/IconLabelDescriptionList"/>
    <dgm:cxn modelId="{6F2163A1-0F83-D749-8412-BFA84E1EC122}" type="presParOf" srcId="{2F86DB2E-5F79-4816-98DA-21F174B77612}" destId="{C9711C5D-6021-4789-8FC8-7961E2AC0404}" srcOrd="2" destOrd="0" presId="urn:microsoft.com/office/officeart/2018/2/layout/IconLabelDescriptionList"/>
    <dgm:cxn modelId="{716B768D-0B19-044E-B5D6-20192B8C1EED}" type="presParOf" srcId="{2F86DB2E-5F79-4816-98DA-21F174B77612}" destId="{9CE236AF-E511-456C-966F-5FFFDF20E860}" srcOrd="3" destOrd="0" presId="urn:microsoft.com/office/officeart/2018/2/layout/IconLabelDescriptionList"/>
    <dgm:cxn modelId="{78C242A7-44D5-7741-A2E1-D1A7D9B6D58C}" type="presParOf" srcId="{2F86DB2E-5F79-4816-98DA-21F174B77612}" destId="{B8FB5898-8A07-4D2D-AA1F-6036FDE52B66}" srcOrd="4" destOrd="0" presId="urn:microsoft.com/office/officeart/2018/2/layout/IconLabelDescriptionList"/>
    <dgm:cxn modelId="{63397ABC-67AB-554F-A16A-A61A7345EF7E}" type="presParOf" srcId="{8C8C7127-39DC-4D80-BD4D-C2B6804CB041}" destId="{AF20D868-255A-41B1-8DC2-04F7C40B8F6E}" srcOrd="1" destOrd="0" presId="urn:microsoft.com/office/officeart/2018/2/layout/IconLabelDescriptionList"/>
    <dgm:cxn modelId="{70753D20-0B5F-3C46-BE68-984064F6211A}" type="presParOf" srcId="{8C8C7127-39DC-4D80-BD4D-C2B6804CB041}" destId="{C65E30D1-3169-443B-B40F-69F55FEA5BAC}" srcOrd="2" destOrd="0" presId="urn:microsoft.com/office/officeart/2018/2/layout/IconLabelDescriptionList"/>
    <dgm:cxn modelId="{58042C5A-F99A-BF46-969F-B2A3255AE790}" type="presParOf" srcId="{C65E30D1-3169-443B-B40F-69F55FEA5BAC}" destId="{3A0D76B7-F1B3-4904-B941-8DA587FC7E74}" srcOrd="0" destOrd="0" presId="urn:microsoft.com/office/officeart/2018/2/layout/IconLabelDescriptionList"/>
    <dgm:cxn modelId="{0114CF92-1D11-5D40-A0E5-1355409C3435}" type="presParOf" srcId="{C65E30D1-3169-443B-B40F-69F55FEA5BAC}" destId="{23833C93-6E96-4FF7-A594-7E450D5EBA00}" srcOrd="1" destOrd="0" presId="urn:microsoft.com/office/officeart/2018/2/layout/IconLabelDescriptionList"/>
    <dgm:cxn modelId="{93C53619-4BAD-0741-8115-D67B56F2E7C1}" type="presParOf" srcId="{C65E30D1-3169-443B-B40F-69F55FEA5BAC}" destId="{19617484-0760-4C0B-BA93-E7188DFB1ACC}" srcOrd="2" destOrd="0" presId="urn:microsoft.com/office/officeart/2018/2/layout/IconLabelDescriptionList"/>
    <dgm:cxn modelId="{AE4F1F24-70C3-7D4F-A848-23E4DEB006C4}" type="presParOf" srcId="{C65E30D1-3169-443B-B40F-69F55FEA5BAC}" destId="{F9E1DF07-C1A7-4281-8EC2-ADCCA745E065}" srcOrd="3" destOrd="0" presId="urn:microsoft.com/office/officeart/2018/2/layout/IconLabelDescriptionList"/>
    <dgm:cxn modelId="{5A1B0ACC-5659-0548-85CB-854217EDAC07}" type="presParOf" srcId="{C65E30D1-3169-443B-B40F-69F55FEA5BAC}" destId="{6037424A-38A7-439C-ACE7-2CC1CD99D481}" srcOrd="4" destOrd="0" presId="urn:microsoft.com/office/officeart/2018/2/layout/IconLabelDescriptionList"/>
    <dgm:cxn modelId="{EA871E48-E0EC-C042-9395-A9DA05359CDF}" type="presParOf" srcId="{8C8C7127-39DC-4D80-BD4D-C2B6804CB041}" destId="{0511ECA7-5968-4924-9E80-380AE3A85800}" srcOrd="3" destOrd="0" presId="urn:microsoft.com/office/officeart/2018/2/layout/IconLabelDescriptionList"/>
    <dgm:cxn modelId="{4B4AB94D-27D6-B24D-9C22-34AF6B5FB3CD}" type="presParOf" srcId="{8C8C7127-39DC-4D80-BD4D-C2B6804CB041}" destId="{455770B2-064A-4574-A9AE-E3BA64EE3A2F}" srcOrd="4" destOrd="0" presId="urn:microsoft.com/office/officeart/2018/2/layout/IconLabelDescriptionList"/>
    <dgm:cxn modelId="{9016EC95-41FF-6E45-956F-AA8DA5DB02E1}" type="presParOf" srcId="{455770B2-064A-4574-A9AE-E3BA64EE3A2F}" destId="{F214A902-B637-4956-A322-D9803B673406}" srcOrd="0" destOrd="0" presId="urn:microsoft.com/office/officeart/2018/2/layout/IconLabelDescriptionList"/>
    <dgm:cxn modelId="{4579C971-F63A-2B48-A238-F86D2006B232}" type="presParOf" srcId="{455770B2-064A-4574-A9AE-E3BA64EE3A2F}" destId="{1250C720-72CF-4F85-9524-FD52D722BF85}" srcOrd="1" destOrd="0" presId="urn:microsoft.com/office/officeart/2018/2/layout/IconLabelDescriptionList"/>
    <dgm:cxn modelId="{E54BEFBA-7A63-714E-8889-E71AB4ED34D1}" type="presParOf" srcId="{455770B2-064A-4574-A9AE-E3BA64EE3A2F}" destId="{0A460DBB-C013-4595-BE8A-F9ACD98059FD}" srcOrd="2" destOrd="0" presId="urn:microsoft.com/office/officeart/2018/2/layout/IconLabelDescriptionList"/>
    <dgm:cxn modelId="{70D6C4F3-122E-9E4C-9148-FE755506172B}" type="presParOf" srcId="{455770B2-064A-4574-A9AE-E3BA64EE3A2F}" destId="{D748873F-5E1C-4508-ADF7-CC21CE72B4C3}" srcOrd="3" destOrd="0" presId="urn:microsoft.com/office/officeart/2018/2/layout/IconLabelDescriptionList"/>
    <dgm:cxn modelId="{C05E528F-415F-8346-8486-45614E775E4B}" type="presParOf" srcId="{455770B2-064A-4574-A9AE-E3BA64EE3A2F}" destId="{9C3A6805-1BD8-477B-BDDE-61F33E8854EE}" srcOrd="4" destOrd="0" presId="urn:microsoft.com/office/officeart/2018/2/layout/IconLabelDescriptionList"/>
    <dgm:cxn modelId="{B3E67DC0-871A-4147-B6AA-3C09DDA93888}" type="presParOf" srcId="{8C8C7127-39DC-4D80-BD4D-C2B6804CB041}" destId="{D89D0584-4F82-4504-9D01-53BA2F123961}" srcOrd="5" destOrd="0" presId="urn:microsoft.com/office/officeart/2018/2/layout/IconLabelDescriptionList"/>
    <dgm:cxn modelId="{5F76431F-6272-0245-A06D-BBC8B1B7E008}" type="presParOf" srcId="{8C8C7127-39DC-4D80-BD4D-C2B6804CB041}" destId="{9DB61193-8968-4BB0-BA95-339A627A9EDB}" srcOrd="6" destOrd="0" presId="urn:microsoft.com/office/officeart/2018/2/layout/IconLabelDescriptionList"/>
    <dgm:cxn modelId="{0F6F34A4-9086-254B-86F3-A256AA637BEA}" type="presParOf" srcId="{9DB61193-8968-4BB0-BA95-339A627A9EDB}" destId="{CB1C56A1-E1FF-4563-A034-1EB856F78D54}" srcOrd="0" destOrd="0" presId="urn:microsoft.com/office/officeart/2018/2/layout/IconLabelDescriptionList"/>
    <dgm:cxn modelId="{339D3AD9-54FA-D649-AE03-35BB6B35B03E}" type="presParOf" srcId="{9DB61193-8968-4BB0-BA95-339A627A9EDB}" destId="{D57E1658-CE4D-4E81-A9EF-C61B421BA853}" srcOrd="1" destOrd="0" presId="urn:microsoft.com/office/officeart/2018/2/layout/IconLabelDescriptionList"/>
    <dgm:cxn modelId="{56088691-613D-484A-A9A7-9453AAF1B949}" type="presParOf" srcId="{9DB61193-8968-4BB0-BA95-339A627A9EDB}" destId="{F674E77D-DAD9-4046-BC73-F08649806A8E}" srcOrd="2" destOrd="0" presId="urn:microsoft.com/office/officeart/2018/2/layout/IconLabelDescriptionList"/>
    <dgm:cxn modelId="{42D3EF3D-0515-574E-A120-9B076001C831}" type="presParOf" srcId="{9DB61193-8968-4BB0-BA95-339A627A9EDB}" destId="{FF728789-07F5-4FFC-A244-BFEBDC05502E}" srcOrd="3" destOrd="0" presId="urn:microsoft.com/office/officeart/2018/2/layout/IconLabelDescriptionList"/>
    <dgm:cxn modelId="{ABD663CE-A727-F845-8CD0-D4961CB0C206}" type="presParOf" srcId="{9DB61193-8968-4BB0-BA95-339A627A9EDB}" destId="{C9A7B8EC-03A9-4A88-8F6F-374BA981D4F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00728-4EA8-49B8-9B95-21036E558335}">
      <dsp:nvSpPr>
        <dsp:cNvPr id="0" name=""/>
        <dsp:cNvSpPr/>
      </dsp:nvSpPr>
      <dsp:spPr>
        <a:xfrm>
          <a:off x="0" y="447309"/>
          <a:ext cx="472499" cy="47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11C5D-6021-4789-8FC8-7961E2AC0404}">
      <dsp:nvSpPr>
        <dsp:cNvPr id="0" name=""/>
        <dsp:cNvSpPr/>
      </dsp:nvSpPr>
      <dsp:spPr>
        <a:xfrm>
          <a:off x="12728" y="993157"/>
          <a:ext cx="1349999" cy="56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Understand</a:t>
          </a:r>
          <a:endParaRPr lang="en-US" sz="1400" kern="1200" dirty="0"/>
        </a:p>
      </dsp:txBody>
      <dsp:txXfrm>
        <a:off x="12728" y="993157"/>
        <a:ext cx="1349999" cy="560632"/>
      </dsp:txXfrm>
    </dsp:sp>
    <dsp:sp modelId="{B8FB5898-8A07-4D2D-AA1F-6036FDE52B66}">
      <dsp:nvSpPr>
        <dsp:cNvPr id="0" name=""/>
        <dsp:cNvSpPr/>
      </dsp:nvSpPr>
      <dsp:spPr>
        <a:xfrm>
          <a:off x="21273" y="1652008"/>
          <a:ext cx="1349999" cy="1838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Understand the data and create a data set</a:t>
          </a:r>
        </a:p>
      </dsp:txBody>
      <dsp:txXfrm>
        <a:off x="21273" y="1652008"/>
        <a:ext cx="1349999" cy="1838642"/>
      </dsp:txXfrm>
    </dsp:sp>
    <dsp:sp modelId="{3A0D76B7-F1B3-4904-B941-8DA587FC7E74}">
      <dsp:nvSpPr>
        <dsp:cNvPr id="0" name=""/>
        <dsp:cNvSpPr/>
      </dsp:nvSpPr>
      <dsp:spPr>
        <a:xfrm>
          <a:off x="1590432" y="385245"/>
          <a:ext cx="472499" cy="47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17484-0760-4C0B-BA93-E7188DFB1ACC}">
      <dsp:nvSpPr>
        <dsp:cNvPr id="0" name=""/>
        <dsp:cNvSpPr/>
      </dsp:nvSpPr>
      <dsp:spPr>
        <a:xfrm>
          <a:off x="1590432" y="1002065"/>
          <a:ext cx="1349999" cy="56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Decide</a:t>
          </a:r>
          <a:endParaRPr lang="en-US" sz="1400" kern="1200" dirty="0"/>
        </a:p>
      </dsp:txBody>
      <dsp:txXfrm>
        <a:off x="1590432" y="1002065"/>
        <a:ext cx="1349999" cy="560632"/>
      </dsp:txXfrm>
    </dsp:sp>
    <dsp:sp modelId="{6037424A-38A7-439C-ACE7-2CC1CD99D481}">
      <dsp:nvSpPr>
        <dsp:cNvPr id="0" name=""/>
        <dsp:cNvSpPr/>
      </dsp:nvSpPr>
      <dsp:spPr>
        <a:xfrm>
          <a:off x="1590432" y="1629823"/>
          <a:ext cx="1349999" cy="211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Decide the Form and Function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>
              <a:solidFill>
                <a:schemeClr val="accent6"/>
              </a:solidFill>
            </a:rPr>
            <a:t>Exploratory</a:t>
          </a:r>
          <a:r>
            <a:rPr lang="en-GB" sz="1700" kern="1200" dirty="0"/>
            <a:t> or </a:t>
          </a:r>
          <a:r>
            <a:rPr lang="en-GB" sz="1700" kern="1200" dirty="0">
              <a:solidFill>
                <a:schemeClr val="accent5"/>
              </a:solidFill>
            </a:rPr>
            <a:t>Explanatory</a:t>
          </a:r>
          <a:endParaRPr lang="en-US" sz="1700" kern="1200" dirty="0">
            <a:solidFill>
              <a:schemeClr val="accent5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700" kern="1200" dirty="0">
              <a:solidFill>
                <a:srgbClr val="8881F1"/>
              </a:solidFill>
            </a:rPr>
            <a:t>Static</a:t>
          </a:r>
          <a:r>
            <a:rPr lang="en-GB" sz="1700" kern="1200" dirty="0"/>
            <a:t> or </a:t>
          </a:r>
          <a:r>
            <a:rPr lang="en-GB" sz="1700" kern="1200" dirty="0">
              <a:solidFill>
                <a:schemeClr val="accent2"/>
              </a:solidFill>
            </a:rPr>
            <a:t>Interactive</a:t>
          </a:r>
          <a:endParaRPr lang="en-US" sz="1700" kern="1200" dirty="0">
            <a:solidFill>
              <a:schemeClr val="accent2"/>
            </a:solidFill>
          </a:endParaRPr>
        </a:p>
      </dsp:txBody>
      <dsp:txXfrm>
        <a:off x="1590432" y="1629823"/>
        <a:ext cx="1349999" cy="2111712"/>
      </dsp:txXfrm>
    </dsp:sp>
    <dsp:sp modelId="{F214A902-B637-4956-A322-D9803B673406}">
      <dsp:nvSpPr>
        <dsp:cNvPr id="0" name=""/>
        <dsp:cNvSpPr/>
      </dsp:nvSpPr>
      <dsp:spPr>
        <a:xfrm>
          <a:off x="3176682" y="385245"/>
          <a:ext cx="472499" cy="472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60DBB-C013-4595-BE8A-F9ACD98059FD}">
      <dsp:nvSpPr>
        <dsp:cNvPr id="0" name=""/>
        <dsp:cNvSpPr/>
      </dsp:nvSpPr>
      <dsp:spPr>
        <a:xfrm>
          <a:off x="3176682" y="1002065"/>
          <a:ext cx="1349999" cy="56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Find suitable visualizations</a:t>
          </a:r>
        </a:p>
      </dsp:txBody>
      <dsp:txXfrm>
        <a:off x="3176682" y="1002065"/>
        <a:ext cx="1349999" cy="560632"/>
      </dsp:txXfrm>
    </dsp:sp>
    <dsp:sp modelId="{9C3A6805-1BD8-477B-BDDE-61F33E8854EE}">
      <dsp:nvSpPr>
        <dsp:cNvPr id="0" name=""/>
        <dsp:cNvSpPr/>
      </dsp:nvSpPr>
      <dsp:spPr>
        <a:xfrm>
          <a:off x="3176682" y="1629823"/>
          <a:ext cx="1349999" cy="211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Look for inspiration</a:t>
          </a:r>
        </a:p>
      </dsp:txBody>
      <dsp:txXfrm>
        <a:off x="3176682" y="1629823"/>
        <a:ext cx="1349999" cy="2111712"/>
      </dsp:txXfrm>
    </dsp:sp>
    <dsp:sp modelId="{CB1C56A1-E1FF-4563-A034-1EB856F78D54}">
      <dsp:nvSpPr>
        <dsp:cNvPr id="0" name=""/>
        <dsp:cNvSpPr/>
      </dsp:nvSpPr>
      <dsp:spPr>
        <a:xfrm>
          <a:off x="4762932" y="385245"/>
          <a:ext cx="472499" cy="4724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4E77D-DAD9-4046-BC73-F08649806A8E}">
      <dsp:nvSpPr>
        <dsp:cNvPr id="0" name=""/>
        <dsp:cNvSpPr/>
      </dsp:nvSpPr>
      <dsp:spPr>
        <a:xfrm>
          <a:off x="4762932" y="1002065"/>
          <a:ext cx="1349999" cy="56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Sketch</a:t>
          </a:r>
        </a:p>
      </dsp:txBody>
      <dsp:txXfrm>
        <a:off x="4762932" y="1002065"/>
        <a:ext cx="1349999" cy="560632"/>
      </dsp:txXfrm>
    </dsp:sp>
    <dsp:sp modelId="{C9A7B8EC-03A9-4A88-8F6F-374BA981D4FD}">
      <dsp:nvSpPr>
        <dsp:cNvPr id="0" name=""/>
        <dsp:cNvSpPr/>
      </dsp:nvSpPr>
      <dsp:spPr>
        <a:xfrm>
          <a:off x="4762932" y="1629823"/>
          <a:ext cx="1349999" cy="211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700" kern="1200" dirty="0"/>
            <a:t>Context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1700" kern="1200" dirty="0"/>
            <a:t>Appropriate visuals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1700" kern="1200" dirty="0"/>
            <a:t>Direct attention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GB" sz="1700" kern="1200" dirty="0"/>
            <a:t>Create a story</a:t>
          </a:r>
          <a:endParaRPr lang="en-US" sz="1700" kern="1200" dirty="0"/>
        </a:p>
      </dsp:txBody>
      <dsp:txXfrm>
        <a:off x="4762932" y="1629823"/>
        <a:ext cx="1349999" cy="2111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0ABF6-EED1-C247-8D3B-1E85017662FE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598C4-B689-DE49-B6C8-BFD78C64FB1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75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3541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85826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4188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Form and Fucntion</a:t>
            </a:r>
          </a:p>
          <a:p>
            <a:pPr marL="0" indent="0">
              <a:buNone/>
            </a:pPr>
            <a:r>
              <a:rPr lang="en-CH" dirty="0"/>
              <a:t>– Static / Interactive</a:t>
            </a:r>
          </a:p>
          <a:p>
            <a:pPr marL="0" indent="0">
              <a:buNone/>
            </a:pPr>
            <a:r>
              <a:rPr lang="en-CH" dirty="0"/>
              <a:t>– Exploratory / Explanatory</a:t>
            </a:r>
          </a:p>
          <a:p>
            <a:pPr marL="0" indent="0">
              <a:buNone/>
            </a:pPr>
            <a:r>
              <a:rPr lang="en-CH" dirty="0"/>
              <a:t>Visual perception</a:t>
            </a:r>
          </a:p>
          <a:p>
            <a:pPr marL="171450" indent="-171450">
              <a:buFontTx/>
              <a:buChar char="-"/>
            </a:pPr>
            <a:r>
              <a:rPr lang="en-CH" dirty="0"/>
              <a:t>Direct attention with color, highlighting, shapes, spacing</a:t>
            </a:r>
          </a:p>
          <a:p>
            <a:pPr marL="0" indent="0">
              <a:buFontTx/>
              <a:buNone/>
            </a:pPr>
            <a:r>
              <a:rPr lang="en-CH" dirty="0"/>
              <a:t>Layering</a:t>
            </a:r>
          </a:p>
          <a:p>
            <a:pPr marL="0" indent="0">
              <a:buFontTx/>
              <a:buNone/>
            </a:pPr>
            <a:r>
              <a:rPr lang="en-CH" dirty="0"/>
              <a:t>– Try to create layers to reduce complexity and shift focus	</a:t>
            </a:r>
            <a:br>
              <a:rPr lang="en-CH" dirty="0"/>
            </a:br>
            <a:endParaRPr lang="en-CH" dirty="0"/>
          </a:p>
          <a:p>
            <a:pPr marL="171450" indent="-171450">
              <a:buFontTx/>
              <a:buChar char="-"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8111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4834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/>
              <a:t>My goal: Structured into 3 parts</a:t>
            </a:r>
          </a:p>
          <a:p>
            <a:pPr lvl="1">
              <a:buFontTx/>
              <a:buChar char="-"/>
            </a:pPr>
            <a:r>
              <a:rPr lang="en-GB" dirty="0"/>
              <a:t>Who do I want to reach: -&gt; quick recap of my target group</a:t>
            </a:r>
          </a:p>
          <a:p>
            <a:pPr lvl="1">
              <a:buFontTx/>
              <a:buChar char="-"/>
            </a:pPr>
            <a:r>
              <a:rPr lang="en-GB" dirty="0"/>
              <a:t>What message do I want to tell: </a:t>
            </a:r>
          </a:p>
          <a:p>
            <a:pPr lvl="1">
              <a:buFontTx/>
              <a:buChar char="-"/>
            </a:pPr>
            <a:r>
              <a:rPr lang="en-GB" dirty="0"/>
              <a:t> How do I want to tell this message: Clear / transparent / Consistent / Tailored for the audience / Not to simple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878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41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pPr marL="514350" indent="-514350">
              <a:buAutoNum type="arabicPeriod"/>
            </a:pPr>
            <a:endParaRPr lang="en-CH" dirty="0"/>
          </a:p>
          <a:p>
            <a:r>
              <a:rPr lang="en-GB" dirty="0"/>
              <a:t>Create a story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The </a:t>
            </a:r>
            <a:r>
              <a:rPr lang="en-GB" dirty="0"/>
              <a:t>increased total amount of food loss along a timeline</a:t>
            </a:r>
          </a:p>
          <a:p>
            <a:pPr marL="0" indent="0">
              <a:buNone/>
            </a:pPr>
            <a:r>
              <a:rPr lang="en-GB" dirty="0"/>
              <a:t>For interactive data vis, split it along the time, select specific foods</a:t>
            </a:r>
          </a:p>
          <a:p>
            <a:pPr marL="0" indent="0">
              <a:buNone/>
            </a:pPr>
            <a:r>
              <a:rPr lang="en-GB" dirty="0"/>
              <a:t>Show change in the supply chain</a:t>
            </a:r>
            <a:endParaRPr lang="en-GB" dirty="0">
              <a:effectLst/>
            </a:endParaRPr>
          </a:p>
          <a:p>
            <a:pPr marL="514350" indent="-514350">
              <a:buAutoNum type="arabicPeriod"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162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6630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0615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888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627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Explanatory or Exploratory -&gt; try different drafts</a:t>
            </a:r>
          </a:p>
          <a:p>
            <a:pPr marL="0" indent="0">
              <a:buNone/>
            </a:pPr>
            <a:r>
              <a:rPr lang="en-CH" dirty="0"/>
              <a:t>Static or interactive –&gt; try two different drafts</a:t>
            </a:r>
          </a:p>
          <a:p>
            <a:pPr marL="514350" indent="-514350">
              <a:buAutoNum type="arabicPeriod"/>
            </a:pPr>
            <a:r>
              <a:rPr lang="en-CH" dirty="0"/>
              <a:t>Exploratory &amp; Static -&gt; Graphical interface / Slide with a lot of info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Static -&gt; Hand drawn, one goal and story</a:t>
            </a:r>
          </a:p>
          <a:p>
            <a:pPr marL="514350" indent="-514350">
              <a:buAutoNum type="arabicPeriod"/>
            </a:pPr>
            <a:r>
              <a:rPr lang="en-CH" dirty="0"/>
              <a:t>Explanatory &amp; Interacitve -&gt; Dashboard with goal and story but also  dynamic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598C4-B689-DE49-B6C8-BFD78C64FB16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465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618A-CEC0-7F4A-BBF8-2C9FF18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962C5-6CA1-F34A-BBBE-9231696D5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C147C-5BA7-A14F-9724-8C94DC1F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D5D8-2D45-0045-94AF-DD9B3507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9E928-0125-D74B-8D71-A5966F054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501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8ECD-9CBB-9441-8F40-2ACE7B77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53ACB-2368-2145-9296-765DC58FE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6454E-785A-0844-A3DB-A48D390C0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2582C-DBBB-C34D-B8EC-ECA50B0D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CDBEE-6580-254C-8CCD-E60D4948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5087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052DC-1430-6C47-AF4B-C0C079BA7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13320-A475-FD40-AEC9-E8C32F2FE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05B2C-69B0-6946-AEC2-BE20C88B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06775-34B5-0F40-B646-543D1ABDF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A663-B4E9-5247-BCD1-65E37DEF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209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A981-6557-6648-A171-50C48CA3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1A3D-BE56-3C42-8601-9CBC7820D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95B4-F7C8-2742-B0C3-8FF84E76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B73FB-4287-FE46-8A6A-E3454D89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28E8-3B7A-F046-B538-07755F1F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168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4CE9-E6D2-F94F-926B-3AAEA98D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F7159-1AE1-BA4F-8A7E-B6C4D60F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F7730-D749-0A43-B534-B9BDB979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723D-1C41-AA4F-9DC7-16BF3A4F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FA33B-0CDC-674F-AA5D-BEFDCC4B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7194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C939-C4C4-EA4A-B76A-9CF611DB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E11A2-7D36-CF41-8740-961C5DA10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6F089-671E-4043-BB64-12149995E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4941B-CD24-AA41-9F61-E9FB6CDD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DA3E-153A-7A4F-B6E2-B040D23D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E61C1-B740-1540-86D6-489DFF46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659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4B36-C502-3B4A-90A3-AEC03F3F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40536-967E-C349-98E3-EF179B0A4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32357-828A-114F-98B8-136242A49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51238-D056-6048-8F34-EAA8C8660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186D8-B736-CA49-996B-E9032D65F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7511A-FDCC-F442-8BB6-09B680FB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56F9E-059E-D44F-95E4-73CBF074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391F1-6902-7E4F-A34D-9E095DF5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929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A193E-7D35-684A-90E4-A6B9EC98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ECE56-6958-1C46-8B93-87AD41D90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BB332-7069-F34A-A207-9BE5D837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9A582-AFD1-AC48-9882-B6D87469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516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8FB1E-571A-B941-AC69-67147FEF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6B8BA-6E96-1D49-BF60-C5F884FD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C7D06-9AED-E74A-8FB8-0E9A46EB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74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B98E-F9A2-E643-9525-483C32E6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88C5-490A-944B-B77D-B5CDDDAE0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25DBF-3BA2-9D41-95F5-98C84E7D8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E1996-9E7F-4F4C-AF88-1F04D69D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43908-A1E7-6540-91AC-3B82ACE9C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65D17-7CC3-6C41-9706-5AF6022D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523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56F9-7040-C246-BB4A-72E2C063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B468C-AFBE-0745-BAEB-A0279B753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C0B53-AFC2-1B44-9AD3-CABB43FFA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30468-036F-3448-9FDD-539589E4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2A34A-E5EF-4945-A71C-B2A57238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35D9E-4F95-3943-BE53-2A94EC19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765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08596-BBFC-3943-B259-F25FF6FF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6AD39-DA8B-FA48-A09E-804BE47D2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8E5E-6D27-C545-AE18-5CAAEDFD8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BDB74-A9C0-E544-9E51-2C0CE8A0252D}" type="datetimeFigureOut">
              <a:rPr lang="en-CH" smtClean="0"/>
              <a:t>11.12.21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DC859-8281-3244-9BDA-FA5EB46F5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4AEE7-936E-BC4D-A03E-45E020007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533FE-02AA-1E49-8DDD-FC397D5A117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130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platform-food-loss-waste/flw-data/e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switch.ch/index.php/s/8Snu04zfSXERai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oodwaste.ch/was-ist-food-waste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pinterest.com/Smartphoodapp/food-waste-post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z-bybraem.com/works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hyperlink" Target="https://truth-and-beauty.net/projec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Vegetables on display at a market">
            <a:extLst>
              <a:ext uri="{FF2B5EF4-FFF2-40B4-BE49-F238E27FC236}">
                <a16:creationId xmlns:a16="http://schemas.microsoft.com/office/drawing/2014/main" id="{6804ACBA-B230-47DD-84A4-C387BE540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4639" b="11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23BD0-F1E3-EC48-84F2-B0EF7D8D6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b="1" kern="1200" dirty="0">
                <a:latin typeface="+mj-lt"/>
                <a:ea typeface="+mj-ea"/>
                <a:cs typeface="+mj-cs"/>
              </a:rPr>
              <a:t>Food Loss &amp; Waste</a:t>
            </a:r>
            <a:br>
              <a:rPr lang="en-US" sz="6600" b="1" kern="1200" dirty="0">
                <a:latin typeface="+mj-lt"/>
                <a:ea typeface="+mj-ea"/>
                <a:cs typeface="+mj-cs"/>
              </a:rPr>
            </a:br>
            <a:r>
              <a:rPr lang="en-US" sz="6600" b="1" kern="1200" dirty="0">
                <a:latin typeface="+mj-lt"/>
                <a:ea typeface="+mj-ea"/>
                <a:cs typeface="+mj-cs"/>
              </a:rPr>
              <a:t>Individual Part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9867F-A201-6049-988B-857E24088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6043"/>
            <a:ext cx="9144000" cy="109839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Christoph Meier</a:t>
            </a:r>
          </a:p>
          <a:p>
            <a:r>
              <a:rPr lang="en-US" sz="1800" b="1" dirty="0">
                <a:solidFill>
                  <a:srgbClr val="FFFFFF"/>
                </a:solidFill>
              </a:rPr>
              <a:t>Data Visualization and Narration </a:t>
            </a:r>
            <a:br>
              <a:rPr lang="en-US" sz="1800" b="1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W.MSCIDS_DVN03.H2101</a:t>
            </a:r>
          </a:p>
          <a:p>
            <a:r>
              <a:rPr lang="en-US" sz="1800" b="1" dirty="0">
                <a:solidFill>
                  <a:srgbClr val="FFFFFF"/>
                </a:solidFill>
              </a:rPr>
              <a:t>MSc in Applied Information and Data Science</a:t>
            </a:r>
          </a:p>
          <a:p>
            <a:r>
              <a:rPr lang="en-US" sz="1800" b="1" dirty="0">
                <a:solidFill>
                  <a:srgbClr val="FFFFFF"/>
                </a:solidFill>
              </a:rPr>
              <a:t>HSLU, 16.12.21</a:t>
            </a:r>
          </a:p>
        </p:txBody>
      </p:sp>
    </p:spTree>
    <p:extLst>
      <p:ext uri="{BB962C8B-B14F-4D97-AF65-F5344CB8AC3E}">
        <p14:creationId xmlns:p14="http://schemas.microsoft.com/office/powerpoint/2010/main" val="98461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Final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323D64BA-3A2F-7F40-88EF-94C984AE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113" y="0"/>
            <a:ext cx="8099883" cy="6836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498FD-6040-A94B-B4DC-7D5299411273}"/>
              </a:ext>
            </a:extLst>
          </p:cNvPr>
          <p:cNvSpPr txBox="1"/>
          <p:nvPr/>
        </p:nvSpPr>
        <p:spPr>
          <a:xfrm>
            <a:off x="2813054" y="5622512"/>
            <a:ext cx="20643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Take action!</a:t>
            </a:r>
          </a:p>
          <a:p>
            <a:r>
              <a:rPr lang="en-CH" sz="1400" dirty="0"/>
              <a:t>We can inform you about projects to improve each step in the supply chain</a:t>
            </a:r>
          </a:p>
        </p:txBody>
      </p:sp>
    </p:spTree>
    <p:extLst>
      <p:ext uri="{BB962C8B-B14F-4D97-AF65-F5344CB8AC3E}">
        <p14:creationId xmlns:p14="http://schemas.microsoft.com/office/powerpoint/2010/main" val="66200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Argumentation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032204-AA89-934C-BBA1-22A9603C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The initial visualizations were classified into the matrix of form and function</a:t>
            </a:r>
          </a:p>
          <a:p>
            <a:r>
              <a:rPr lang="en-GB" dirty="0"/>
              <a:t>What our target group values:</a:t>
            </a:r>
          </a:p>
          <a:p>
            <a:pPr lvl="1"/>
            <a:r>
              <a:rPr lang="en-GB" dirty="0"/>
              <a:t>Insight</a:t>
            </a:r>
          </a:p>
          <a:p>
            <a:pPr lvl="1"/>
            <a:r>
              <a:rPr lang="en-GB" dirty="0"/>
              <a:t>Story</a:t>
            </a:r>
          </a:p>
          <a:p>
            <a:pPr lvl="1"/>
            <a:r>
              <a:rPr lang="en-GB" dirty="0"/>
              <a:t>Discovering</a:t>
            </a:r>
          </a:p>
          <a:p>
            <a:pPr lvl="1"/>
            <a:r>
              <a:rPr lang="en-GB" dirty="0"/>
              <a:t>Detailed</a:t>
            </a:r>
          </a:p>
          <a:p>
            <a:r>
              <a:rPr lang="en-GB" dirty="0"/>
              <a:t>Decision:</a:t>
            </a:r>
            <a:br>
              <a:rPr lang="en-GB" dirty="0"/>
            </a:br>
            <a:r>
              <a:rPr lang="en-GB" dirty="0"/>
              <a:t>Interacting with the data and </a:t>
            </a:r>
            <a:br>
              <a:rPr lang="en-GB" dirty="0"/>
            </a:br>
            <a:r>
              <a:rPr lang="en-GB" dirty="0"/>
              <a:t>discovering own stories is key, </a:t>
            </a:r>
            <a:br>
              <a:rPr lang="en-GB" dirty="0"/>
            </a:br>
            <a:r>
              <a:rPr lang="en-GB" dirty="0"/>
              <a:t>hence a interactive Dashboard </a:t>
            </a:r>
            <a:br>
              <a:rPr lang="en-GB" dirty="0"/>
            </a:br>
            <a:r>
              <a:rPr lang="en-GB" dirty="0"/>
              <a:t>fits best</a:t>
            </a:r>
          </a:p>
          <a:p>
            <a:r>
              <a:rPr lang="en-GB" dirty="0"/>
              <a:t>Result:</a:t>
            </a:r>
            <a:br>
              <a:rPr lang="en-GB" dirty="0"/>
            </a:br>
            <a:r>
              <a:rPr lang="en-GB" dirty="0"/>
              <a:t>Visualization 3</a:t>
            </a:r>
            <a:br>
              <a:rPr lang="en-GB" dirty="0"/>
            </a:br>
            <a:endParaRPr lang="en-GB" dirty="0">
              <a:effectLst/>
            </a:endParaRPr>
          </a:p>
          <a:p>
            <a:endParaRPr lang="en-CH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ABB23E-17F6-9443-B1C2-2FA9C951A43E}"/>
              </a:ext>
            </a:extLst>
          </p:cNvPr>
          <p:cNvCxnSpPr>
            <a:cxnSpLocks/>
          </p:cNvCxnSpPr>
          <p:nvPr/>
        </p:nvCxnSpPr>
        <p:spPr>
          <a:xfrm>
            <a:off x="6192981" y="4627419"/>
            <a:ext cx="5292437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06D9D1-904D-0C4B-87E0-665FDB383CB8}"/>
              </a:ext>
            </a:extLst>
          </p:cNvPr>
          <p:cNvCxnSpPr>
            <a:cxnSpLocks/>
          </p:cNvCxnSpPr>
          <p:nvPr/>
        </p:nvCxnSpPr>
        <p:spPr>
          <a:xfrm>
            <a:off x="8839199" y="2954483"/>
            <a:ext cx="0" cy="3345872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BB8AFB-E6EA-4D4D-B1DA-B654AE318E49}"/>
              </a:ext>
            </a:extLst>
          </p:cNvPr>
          <p:cNvSpPr txBox="1"/>
          <p:nvPr/>
        </p:nvSpPr>
        <p:spPr>
          <a:xfrm>
            <a:off x="8361219" y="2461759"/>
            <a:ext cx="95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8881F1"/>
                </a:solidFill>
              </a:rPr>
              <a:t>Static</a:t>
            </a:r>
            <a:endParaRPr lang="en-CH" b="1" dirty="0">
              <a:solidFill>
                <a:srgbClr val="8881F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89D383-3024-1541-A5A5-D87850570025}"/>
              </a:ext>
            </a:extLst>
          </p:cNvPr>
          <p:cNvSpPr txBox="1"/>
          <p:nvPr/>
        </p:nvSpPr>
        <p:spPr>
          <a:xfrm>
            <a:off x="8018318" y="6323458"/>
            <a:ext cx="1641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E9A432"/>
                </a:solidFill>
              </a:rPr>
              <a:t>Interactive</a:t>
            </a:r>
            <a:endParaRPr lang="en-CH" b="1" dirty="0">
              <a:solidFill>
                <a:srgbClr val="E9A43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CEDFA-F52F-A14C-9FAD-DD4A1CA02A55}"/>
              </a:ext>
            </a:extLst>
          </p:cNvPr>
          <p:cNvSpPr txBox="1"/>
          <p:nvPr/>
        </p:nvSpPr>
        <p:spPr>
          <a:xfrm rot="5400000">
            <a:off x="10976264" y="4396587"/>
            <a:ext cx="17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1498FD"/>
                </a:solidFill>
              </a:rPr>
              <a:t>Explanatory</a:t>
            </a:r>
            <a:endParaRPr lang="en-CH" b="1" dirty="0">
              <a:solidFill>
                <a:srgbClr val="1498F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916F-AA0A-0246-8DF7-931681E765C6}"/>
              </a:ext>
            </a:extLst>
          </p:cNvPr>
          <p:cNvSpPr txBox="1"/>
          <p:nvPr/>
        </p:nvSpPr>
        <p:spPr>
          <a:xfrm rot="16200000">
            <a:off x="4968087" y="4396587"/>
            <a:ext cx="172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7ADB45"/>
                </a:solidFill>
              </a:rPr>
              <a:t>Exploratory</a:t>
            </a:r>
            <a:endParaRPr lang="en-CH" b="1" dirty="0">
              <a:solidFill>
                <a:srgbClr val="7ADB4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1DBD2-C697-0D4E-83DB-F83ED0538231}"/>
              </a:ext>
            </a:extLst>
          </p:cNvPr>
          <p:cNvSpPr txBox="1"/>
          <p:nvPr/>
        </p:nvSpPr>
        <p:spPr>
          <a:xfrm>
            <a:off x="9199422" y="3377483"/>
            <a:ext cx="192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/>
              <a:t>Visualization 2</a:t>
            </a:r>
            <a:br>
              <a:rPr lang="en-CH" sz="2000" b="1" dirty="0"/>
            </a:br>
            <a:r>
              <a:rPr lang="en-CH" sz="2000" b="1" dirty="0"/>
              <a:t>The Onion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776D1-E24E-8740-A9D5-08C7F0DEFBF9}"/>
              </a:ext>
            </a:extLst>
          </p:cNvPr>
          <p:cNvSpPr txBox="1"/>
          <p:nvPr/>
        </p:nvSpPr>
        <p:spPr>
          <a:xfrm>
            <a:off x="6674725" y="4947984"/>
            <a:ext cx="192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/>
              <a:t>Visualization 3</a:t>
            </a:r>
            <a:br>
              <a:rPr lang="en-CH" sz="2000" b="1" dirty="0"/>
            </a:br>
            <a:r>
              <a:rPr lang="en-CH" sz="2000" b="1" dirty="0"/>
              <a:t>The Bubbles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FF815-A0E6-7149-9E9A-0E88DDEDB90F}"/>
              </a:ext>
            </a:extLst>
          </p:cNvPr>
          <p:cNvSpPr txBox="1"/>
          <p:nvPr/>
        </p:nvSpPr>
        <p:spPr>
          <a:xfrm>
            <a:off x="6674725" y="3377483"/>
            <a:ext cx="192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b="1" dirty="0"/>
              <a:t>Visualization 1</a:t>
            </a:r>
            <a:br>
              <a:rPr lang="en-CH" sz="2000" b="1" dirty="0"/>
            </a:br>
            <a:r>
              <a:rPr lang="en-CH" sz="2000" b="1" dirty="0"/>
              <a:t>The Pattern</a:t>
            </a:r>
          </a:p>
        </p:txBody>
      </p:sp>
    </p:spTree>
    <p:extLst>
      <p:ext uri="{BB962C8B-B14F-4D97-AF65-F5344CB8AC3E}">
        <p14:creationId xmlns:p14="http://schemas.microsoft.com/office/powerpoint/2010/main" val="32796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032204-AA89-934C-BBA1-22A9603C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Understanding the data and target group is key</a:t>
            </a:r>
          </a:p>
          <a:p>
            <a:r>
              <a:rPr lang="en-GB" dirty="0"/>
              <a:t>Do not think, the first version will be perfect</a:t>
            </a:r>
          </a:p>
          <a:p>
            <a:r>
              <a:rPr lang="en-GB" dirty="0"/>
              <a:t>Keep following points in mind:</a:t>
            </a:r>
          </a:p>
          <a:p>
            <a:pPr lvl="1"/>
            <a:r>
              <a:rPr lang="en-GB" dirty="0"/>
              <a:t>Form and Function</a:t>
            </a:r>
          </a:p>
          <a:p>
            <a:pPr lvl="1"/>
            <a:r>
              <a:rPr lang="en-GB" dirty="0"/>
              <a:t>Visual perception concepts</a:t>
            </a:r>
          </a:p>
          <a:p>
            <a:pPr lvl="1"/>
            <a:r>
              <a:rPr lang="en-GB" dirty="0"/>
              <a:t>Types of visualisations</a:t>
            </a:r>
          </a:p>
          <a:p>
            <a:pPr lvl="1"/>
            <a:r>
              <a:rPr lang="en-GB" dirty="0"/>
              <a:t>Story</a:t>
            </a:r>
          </a:p>
          <a:p>
            <a:pPr lvl="1"/>
            <a:r>
              <a:rPr lang="en-GB" dirty="0"/>
              <a:t>Layering</a:t>
            </a:r>
          </a:p>
          <a:p>
            <a:r>
              <a:rPr lang="en-GB" dirty="0"/>
              <a:t>Creating visualisations take a lot of time</a:t>
            </a:r>
            <a:br>
              <a:rPr lang="en-GB" dirty="0"/>
            </a:br>
            <a:endParaRPr lang="en-GB" dirty="0"/>
          </a:p>
          <a:p>
            <a:endParaRPr lang="en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0582D-7E10-184E-ACA0-7B7890B89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663" y="2996140"/>
            <a:ext cx="3959713" cy="352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7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/>
              <a:t>References and Appendix</a:t>
            </a:r>
            <a:endParaRPr lang="en-CH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032204-AA89-934C-BBA1-22A9603C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Data source:</a:t>
            </a:r>
            <a:br>
              <a:rPr lang="en-GB" dirty="0"/>
            </a:br>
            <a:r>
              <a:rPr lang="en-GB" dirty="0">
                <a:hlinkClick r:id="rId3"/>
              </a:rPr>
              <a:t>https://www.fao.org/platform-food-loss-waste/flw-data/en/</a:t>
            </a:r>
            <a:endParaRPr lang="en-GB" dirty="0"/>
          </a:p>
          <a:p>
            <a:r>
              <a:rPr lang="en-GB" dirty="0"/>
              <a:t>Data Set &amp; Data Clean:</a:t>
            </a:r>
            <a:br>
              <a:rPr lang="en-GB" dirty="0"/>
            </a:br>
            <a:r>
              <a:rPr lang="en-GB" dirty="0">
                <a:hlinkClick r:id="rId4"/>
              </a:rPr>
              <a:t>https://drive.switch.ch/index.php/s/8Snu04zfSXERai8</a:t>
            </a:r>
            <a:r>
              <a:rPr lang="en-GB" dirty="0"/>
              <a:t> </a:t>
            </a:r>
          </a:p>
          <a:p>
            <a:r>
              <a:rPr lang="en-GB" dirty="0"/>
              <a:t>Tools used:</a:t>
            </a:r>
            <a:br>
              <a:rPr lang="en-GB" dirty="0"/>
            </a:br>
            <a:r>
              <a:rPr lang="en-GB" dirty="0"/>
              <a:t>Tableau 2021.3</a:t>
            </a:r>
            <a:br>
              <a:rPr lang="en-GB" dirty="0"/>
            </a:br>
            <a:r>
              <a:rPr lang="en-GB" dirty="0"/>
              <a:t>Microsoft PowerPoint</a:t>
            </a:r>
            <a:br>
              <a:rPr lang="en-GB" dirty="0"/>
            </a:br>
            <a:r>
              <a:rPr lang="en-GB" dirty="0"/>
              <a:t>Microsoft Excel</a:t>
            </a:r>
            <a:br>
              <a:rPr lang="en-GB" dirty="0"/>
            </a:br>
            <a:r>
              <a:rPr lang="en-GB" dirty="0" err="1"/>
              <a:t>Jupyter</a:t>
            </a:r>
            <a:r>
              <a:rPr lang="en-GB" dirty="0"/>
              <a:t> Notebooks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248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pen bags of varieties grain seeds">
            <a:extLst>
              <a:ext uri="{FF2B5EF4-FFF2-40B4-BE49-F238E27FC236}">
                <a16:creationId xmlns:a16="http://schemas.microsoft.com/office/drawing/2014/main" id="{AE75C0C4-BCEE-4678-86E2-0EE8388FB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6035" b="96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43120-5301-5C41-A797-CB990332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H" sz="5000" dirty="0"/>
              <a:t>Project 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8262E-2AFA-3F48-ABC1-0FDBFE535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Topic</a:t>
            </a:r>
            <a:br>
              <a:rPr lang="en-GB" sz="2400" b="1" dirty="0"/>
            </a:br>
            <a:r>
              <a:rPr lang="en-GB" sz="2400" dirty="0"/>
              <a:t>Global Food Loss &amp; Waste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Goal</a:t>
            </a:r>
            <a:br>
              <a:rPr lang="en-GB" sz="2400" b="1" dirty="0"/>
            </a:br>
            <a:r>
              <a:rPr lang="en-GB" sz="2400" dirty="0"/>
              <a:t>Create a visualization which promotes an emotional reaction and sparks action by my target group on the topic food loss &amp; waste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2"/>
                </a:solidFill>
              </a:rPr>
              <a:t>Target Group</a:t>
            </a:r>
            <a:br>
              <a:rPr lang="en-GB" sz="2400" b="1" dirty="0"/>
            </a:br>
            <a:r>
              <a:rPr lang="en-GB" sz="2400" dirty="0"/>
              <a:t>Young, well educated adults with a stable financial situation no kids and an interest in sustainability topics</a:t>
            </a:r>
          </a:p>
        </p:txBody>
      </p:sp>
    </p:spTree>
    <p:extLst>
      <p:ext uri="{BB962C8B-B14F-4D97-AF65-F5344CB8AC3E}">
        <p14:creationId xmlns:p14="http://schemas.microsoft.com/office/powerpoint/2010/main" val="381657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FFFFFF"/>
                </a:solidFill>
              </a:rPr>
              <a:t>User-Scenario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6232-32FB-6E47-8263-CD4CAD80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/>
              <a:t>It’s almost Christmas, the </a:t>
            </a:r>
            <a:r>
              <a:rPr lang="en-GB" sz="2400">
                <a:solidFill>
                  <a:srgbClr val="FFFFFF"/>
                </a:solidFill>
              </a:rPr>
              <a:t>time for giving!</a:t>
            </a:r>
          </a:p>
          <a:p>
            <a:pPr marL="0" indent="0">
              <a:buNone/>
            </a:pPr>
            <a:endParaRPr lang="en-GB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Our client, a NGO dedicated to reduce food loss &amp; waste, wants to </a:t>
            </a:r>
            <a:r>
              <a:rPr lang="en-GB" sz="2400">
                <a:solidFill>
                  <a:schemeClr val="accent2"/>
                </a:solidFill>
              </a:rPr>
              <a:t>attract donations</a:t>
            </a:r>
            <a:r>
              <a:rPr lang="en-GB" sz="2400">
                <a:solidFill>
                  <a:srgbClr val="FFFFFF"/>
                </a:solidFill>
              </a:rPr>
              <a:t> or </a:t>
            </a:r>
            <a:r>
              <a:rPr lang="en-GB" sz="2400">
                <a:solidFill>
                  <a:schemeClr val="accent2"/>
                </a:solidFill>
              </a:rPr>
              <a:t>create awareness on the topic</a:t>
            </a:r>
            <a:r>
              <a:rPr lang="en-GB" sz="240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GB"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2400">
                <a:solidFill>
                  <a:srgbClr val="FFFFFF"/>
                </a:solidFill>
              </a:rPr>
              <a:t>The story must be </a:t>
            </a:r>
            <a:r>
              <a:rPr lang="en-GB" sz="2400">
                <a:solidFill>
                  <a:schemeClr val="accent2"/>
                </a:solidFill>
              </a:rPr>
              <a:t>clear, transparent, detailed</a:t>
            </a:r>
            <a:r>
              <a:rPr lang="en-GB" sz="2400">
                <a:solidFill>
                  <a:srgbClr val="FFFFFF"/>
                </a:solidFill>
              </a:rPr>
              <a:t>, provide </a:t>
            </a:r>
            <a:r>
              <a:rPr lang="en-GB" sz="2400">
                <a:solidFill>
                  <a:schemeClr val="accent2"/>
                </a:solidFill>
              </a:rPr>
              <a:t>insightful information </a:t>
            </a:r>
            <a:r>
              <a:rPr lang="en-GB" sz="2400">
                <a:solidFill>
                  <a:srgbClr val="FFFFFF"/>
                </a:solidFill>
              </a:rPr>
              <a:t>and, if possible, </a:t>
            </a:r>
            <a:r>
              <a:rPr lang="en-GB" sz="2400">
                <a:solidFill>
                  <a:schemeClr val="accent2"/>
                </a:solidFill>
              </a:rPr>
              <a:t>interactive</a:t>
            </a:r>
            <a:r>
              <a:rPr lang="en-GB" sz="2400">
                <a:solidFill>
                  <a:srgbClr val="FFFFFF"/>
                </a:solidFill>
              </a:rPr>
              <a:t>.</a:t>
            </a:r>
            <a:endParaRPr lang="en-GB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6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ne in a crowd">
            <a:extLst>
              <a:ext uri="{FF2B5EF4-FFF2-40B4-BE49-F238E27FC236}">
                <a16:creationId xmlns:a16="http://schemas.microsoft.com/office/drawing/2014/main" id="{5B8375BB-7346-4BD0-9E52-28AA6888E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5" r="14264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C5B64-768A-754E-AC5B-1378FA03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CH" dirty="0"/>
              <a:t>How to reach the </a:t>
            </a:r>
            <a:r>
              <a:rPr lang="en-CH" dirty="0">
                <a:solidFill>
                  <a:schemeClr val="accent2"/>
                </a:solidFill>
              </a:rPr>
              <a:t>Target Group</a:t>
            </a:r>
            <a:r>
              <a:rPr lang="en-CH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EEF7-EAB9-1543-9D29-20285E32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1"/>
            <a:ext cx="4782458" cy="3751009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1800" dirty="0"/>
              <a:t>Set the </a:t>
            </a:r>
            <a:r>
              <a:rPr lang="en-GB" sz="1800" dirty="0">
                <a:solidFill>
                  <a:schemeClr val="accent2"/>
                </a:solidFill>
              </a:rPr>
              <a:t>context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1800" dirty="0"/>
              <a:t>Use insightful </a:t>
            </a:r>
            <a:r>
              <a:rPr lang="en-GB" sz="1800" dirty="0">
                <a:solidFill>
                  <a:schemeClr val="accent2"/>
                </a:solidFill>
              </a:rPr>
              <a:t>visuals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1800" dirty="0">
                <a:solidFill>
                  <a:schemeClr val="accent2"/>
                </a:solidFill>
              </a:rPr>
              <a:t>Direct the attention </a:t>
            </a:r>
            <a:r>
              <a:rPr lang="en-GB" sz="1800" dirty="0"/>
              <a:t>towards the action points</a:t>
            </a:r>
          </a:p>
          <a:p>
            <a:pPr marL="514350" indent="-514350">
              <a:buFont typeface="+mj-lt"/>
              <a:buAutoNum type="romanUcPeriod"/>
            </a:pPr>
            <a:r>
              <a:rPr lang="en-GB" sz="1800" dirty="0"/>
              <a:t>Wrap inside a </a:t>
            </a:r>
            <a:r>
              <a:rPr lang="en-GB" sz="1800" dirty="0">
                <a:solidFill>
                  <a:schemeClr val="accent2"/>
                </a:solidFill>
              </a:rPr>
              <a:t>story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Possible Media Types:</a:t>
            </a:r>
          </a:p>
          <a:p>
            <a:r>
              <a:rPr lang="en-GB" sz="1800" dirty="0"/>
              <a:t>Leaflet</a:t>
            </a:r>
          </a:p>
          <a:p>
            <a:r>
              <a:rPr lang="en-GB" sz="1800" dirty="0"/>
              <a:t>Magazine article</a:t>
            </a:r>
          </a:p>
          <a:p>
            <a:r>
              <a:rPr lang="en-GB" sz="18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23194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CH" dirty="0"/>
              <a:t>The Design Process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6D4EF-00BB-4181-B751-B7F7D2172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8" r="2519" b="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6232-32FB-6E47-8263-CD4CAD80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CEBC273-791C-C242-B6A4-A11A07DE7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425509"/>
              </p:ext>
            </p:extLst>
          </p:nvPr>
        </p:nvGraphicFramePr>
        <p:xfrm>
          <a:off x="5778631" y="2279018"/>
          <a:ext cx="6117115" cy="41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734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A05691-F36F-44DD-904C-144D68CA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AC181-3A0B-8B4D-9C2C-E71C67F3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827" y="978408"/>
            <a:ext cx="4437509" cy="1106424"/>
          </a:xfrm>
        </p:spPr>
        <p:txBody>
          <a:bodyPr anchor="b">
            <a:normAutofit/>
          </a:bodyPr>
          <a:lstStyle/>
          <a:p>
            <a:r>
              <a:rPr lang="en-CH" sz="3300" dirty="0"/>
              <a:t>Sources of Inspiration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AD6955-D44A-CE4F-A2DE-21236FE7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93" y="529691"/>
            <a:ext cx="1911091" cy="2701189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43B8BA5A-B512-BC43-8160-766CF450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404" y="564273"/>
            <a:ext cx="2359946" cy="2666607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9BC838D-589B-8940-B448-B88D483D0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693" y="3429000"/>
            <a:ext cx="4721457" cy="30571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9CF0DD-5937-4172-BD2C-9579BD31D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284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1D0F-3738-DE4E-84DC-1484D84FB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27" y="2359152"/>
            <a:ext cx="4437509" cy="3429000"/>
          </a:xfrm>
        </p:spPr>
        <p:txBody>
          <a:bodyPr>
            <a:normAutofit fontScale="77500" lnSpcReduction="20000"/>
          </a:bodyPr>
          <a:lstStyle/>
          <a:p>
            <a:r>
              <a:rPr lang="en-GB" sz="2600" dirty="0"/>
              <a:t>Course slides</a:t>
            </a:r>
          </a:p>
          <a:p>
            <a:r>
              <a:rPr lang="en-GB" sz="2600" dirty="0">
                <a:hlinkClick r:id="rId6"/>
              </a:rPr>
              <a:t>https://www.viz-bybraem.com/works</a:t>
            </a:r>
            <a:endParaRPr lang="en-GB" sz="2600" dirty="0"/>
          </a:p>
          <a:p>
            <a:r>
              <a:rPr lang="en-GB" sz="2600" dirty="0">
                <a:hlinkClick r:id="rId7"/>
              </a:rPr>
              <a:t>https://www.pinterest.com/Smartphoodapp/food-waste-poster/</a:t>
            </a:r>
            <a:endParaRPr lang="en-GB" sz="2600" dirty="0"/>
          </a:p>
          <a:p>
            <a:r>
              <a:rPr lang="en-GB" sz="2600" dirty="0">
                <a:hlinkClick r:id="rId8"/>
              </a:rPr>
              <a:t>https://foodwaste.ch/was-ist-food-waste/</a:t>
            </a:r>
            <a:r>
              <a:rPr lang="en-GB" sz="2600" dirty="0"/>
              <a:t> </a:t>
            </a:r>
          </a:p>
          <a:p>
            <a:r>
              <a:rPr lang="en-GB" sz="2600" dirty="0">
                <a:hlinkClick r:id="rId9"/>
              </a:rPr>
              <a:t>https://truth-and-beauty.net/projects</a:t>
            </a:r>
            <a:endParaRPr lang="en-GB" sz="2600" dirty="0"/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endParaRPr lang="en-GB" sz="1500" dirty="0"/>
          </a:p>
          <a:p>
            <a:pPr marL="0" indent="0">
              <a:buNone/>
            </a:pPr>
            <a:br>
              <a:rPr lang="en-GB" sz="1500" dirty="0"/>
            </a:br>
            <a:endParaRPr lang="en-GB" sz="1500" dirty="0">
              <a:effectLst/>
            </a:endParaRPr>
          </a:p>
          <a:p>
            <a:endParaRPr lang="en-CH" sz="1500" dirty="0"/>
          </a:p>
        </p:txBody>
      </p:sp>
    </p:spTree>
    <p:extLst>
      <p:ext uri="{BB962C8B-B14F-4D97-AF65-F5344CB8AC3E}">
        <p14:creationId xmlns:p14="http://schemas.microsoft.com/office/powerpoint/2010/main" val="318625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B726FBF-D899-5042-96FD-232AF4368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439891" cy="3451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3F2CDE-40AE-CC4A-9414-B270EF140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51" y="3442770"/>
            <a:ext cx="7899349" cy="3415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B868D-D5C1-7B44-A86C-CF74344D90FF}"/>
              </a:ext>
            </a:extLst>
          </p:cNvPr>
          <p:cNvSpPr txBox="1"/>
          <p:nvPr/>
        </p:nvSpPr>
        <p:spPr>
          <a:xfrm>
            <a:off x="7564582" y="152400"/>
            <a:ext cx="4502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000" b="1" dirty="0">
                <a:solidFill>
                  <a:schemeClr val="bg1"/>
                </a:solidFill>
              </a:rPr>
              <a:t>There is a Pattern and we need to break it!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6D821A-3BE0-F145-B2CD-92DA4E6E4DBD}"/>
              </a:ext>
            </a:extLst>
          </p:cNvPr>
          <p:cNvSpPr txBox="1"/>
          <p:nvPr/>
        </p:nvSpPr>
        <p:spPr>
          <a:xfrm>
            <a:off x="290945" y="3699164"/>
            <a:ext cx="31588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The four countires which have the highest percentage of food loss in their whole supply chain are all african countries or regions. </a:t>
            </a:r>
          </a:p>
          <a:p>
            <a:endParaRPr lang="en-CH" dirty="0">
              <a:solidFill>
                <a:schemeClr val="bg1"/>
              </a:solidFill>
            </a:endParaRPr>
          </a:p>
          <a:p>
            <a:r>
              <a:rPr lang="en-CH" dirty="0">
                <a:solidFill>
                  <a:schemeClr val="bg1"/>
                </a:solidFill>
              </a:rPr>
              <a:t>And it either is caused in farming or processing, problems better knowledge can help to solve!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4CE7D4-CE50-044B-B4C7-613E0B29A2BA}"/>
              </a:ext>
            </a:extLst>
          </p:cNvPr>
          <p:cNvCxnSpPr/>
          <p:nvPr/>
        </p:nvCxnSpPr>
        <p:spPr>
          <a:xfrm flipV="1">
            <a:off x="2147455" y="2590800"/>
            <a:ext cx="665018" cy="11083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67744F-C0A0-C746-BFF9-0BDF20854BAC}"/>
              </a:ext>
            </a:extLst>
          </p:cNvPr>
          <p:cNvCxnSpPr>
            <a:cxnSpLocks/>
          </p:cNvCxnSpPr>
          <p:nvPr/>
        </p:nvCxnSpPr>
        <p:spPr>
          <a:xfrm flipV="1">
            <a:off x="2269648" y="2479964"/>
            <a:ext cx="1440417" cy="1219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8C0932-DD4A-F941-AA8D-A6B5E9AC4314}"/>
              </a:ext>
            </a:extLst>
          </p:cNvPr>
          <p:cNvCxnSpPr>
            <a:cxnSpLocks/>
          </p:cNvCxnSpPr>
          <p:nvPr/>
        </p:nvCxnSpPr>
        <p:spPr>
          <a:xfrm flipV="1">
            <a:off x="2398661" y="2961368"/>
            <a:ext cx="1433597" cy="7377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90F45-D84D-6F48-BD5D-E75E9A94476A}"/>
              </a:ext>
            </a:extLst>
          </p:cNvPr>
          <p:cNvCxnSpPr>
            <a:cxnSpLocks/>
          </p:cNvCxnSpPr>
          <p:nvPr/>
        </p:nvCxnSpPr>
        <p:spPr>
          <a:xfrm flipV="1">
            <a:off x="2479964" y="3330266"/>
            <a:ext cx="1934880" cy="3688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71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E77DE-FFA5-564C-9755-8F3239A4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Visualization 2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E502C96-2CC1-E047-A183-DF55921F1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" t="5783" r="1899" b="4516"/>
          <a:stretch/>
        </p:blipFill>
        <p:spPr>
          <a:xfrm rot="16200000">
            <a:off x="4237221" y="1047780"/>
            <a:ext cx="6844146" cy="47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5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8F8C4F1F-7DDC-2F4A-BF91-EDF6B8715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49" y="0"/>
            <a:ext cx="8529403" cy="685092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25EBAE-3585-1D44-B9D1-520515F0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CH" dirty="0">
                <a:solidFill>
                  <a:srgbClr val="FFFFFF"/>
                </a:solidFill>
              </a:rPr>
              <a:t>Visualization 3</a:t>
            </a:r>
          </a:p>
        </p:txBody>
      </p:sp>
    </p:spTree>
    <p:extLst>
      <p:ext uri="{BB962C8B-B14F-4D97-AF65-F5344CB8AC3E}">
        <p14:creationId xmlns:p14="http://schemas.microsoft.com/office/powerpoint/2010/main" val="1960944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3724</TotalTime>
  <Words>1043</Words>
  <Application>Microsoft Macintosh PowerPoint</Application>
  <PresentationFormat>Widescreen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Food Loss &amp; Waste Individual Part</vt:lpstr>
      <vt:lpstr>Project Overview</vt:lpstr>
      <vt:lpstr>User-Scenario</vt:lpstr>
      <vt:lpstr>How to reach the Target Group?</vt:lpstr>
      <vt:lpstr>The Design Process</vt:lpstr>
      <vt:lpstr>Sources of Inspiration</vt:lpstr>
      <vt:lpstr>PowerPoint Presentation</vt:lpstr>
      <vt:lpstr>Visualization 2</vt:lpstr>
      <vt:lpstr>Visualization 3</vt:lpstr>
      <vt:lpstr>Final</vt:lpstr>
      <vt:lpstr>Argumentation</vt:lpstr>
      <vt:lpstr>Conclusion</vt:lpstr>
      <vt:lpstr>References and 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Meier Christoph Anton W.MSCIDS.2001</dc:creator>
  <cp:lastModifiedBy>Meier Christoph Anton W.MSCIDS.2001</cp:lastModifiedBy>
  <cp:revision>19</cp:revision>
  <dcterms:created xsi:type="dcterms:W3CDTF">2021-11-26T08:52:19Z</dcterms:created>
  <dcterms:modified xsi:type="dcterms:W3CDTF">2021-12-11T20:42:49Z</dcterms:modified>
</cp:coreProperties>
</file>